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sldIdLst>
    <p:sldId id="256" r:id="rId2"/>
    <p:sldId id="257" r:id="rId3"/>
    <p:sldId id="258" r:id="rId4"/>
    <p:sldId id="277" r:id="rId5"/>
    <p:sldId id="278" r:id="rId6"/>
    <p:sldId id="279" r:id="rId7"/>
    <p:sldId id="282" r:id="rId8"/>
    <p:sldId id="259" r:id="rId9"/>
    <p:sldId id="263" r:id="rId10"/>
    <p:sldId id="260" r:id="rId11"/>
    <p:sldId id="264" r:id="rId12"/>
    <p:sldId id="280" r:id="rId13"/>
    <p:sldId id="265" r:id="rId14"/>
    <p:sldId id="261" r:id="rId15"/>
    <p:sldId id="266" r:id="rId16"/>
    <p:sldId id="267" r:id="rId17"/>
    <p:sldId id="269" r:id="rId18"/>
    <p:sldId id="270" r:id="rId19"/>
    <p:sldId id="268" r:id="rId20"/>
    <p:sldId id="271" r:id="rId21"/>
    <p:sldId id="272" r:id="rId22"/>
    <p:sldId id="273" r:id="rId23"/>
    <p:sldId id="274" r:id="rId24"/>
    <p:sldId id="276" r:id="rId25"/>
    <p:sldId id="281" r:id="rId26"/>
    <p:sldId id="275"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95" d="100"/>
          <a:sy n="95" d="100"/>
        </p:scale>
        <p:origin x="67" y="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jpeg>
</file>

<file path=ppt/media/image10.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g>
</file>

<file path=ppt/media/image29.png>
</file>

<file path=ppt/media/image3.png>
</file>

<file path=ppt/media/image30.jpg>
</file>

<file path=ppt/media/image31.jpg>
</file>

<file path=ppt/media/image32.jpg>
</file>

<file path=ppt/media/image4.png>
</file>

<file path=ppt/media/image5.png>
</file>

<file path=ppt/media/image6.jp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fr-FR"/>
              <a:t>Modifiez le style du titre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1702920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3239709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fr-FR"/>
              <a:t>Modifiez le style du titre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31709464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fr-FR"/>
              <a:t>Modifiez le style du titre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AAD347D-5ACD-4C99-B74B-A9C85AD731AF}"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97563864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29207350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fr-FR"/>
              <a:t>Modifiez le style du titre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27057078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fr-FR"/>
              <a:t>Modifiez le style du titre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39515308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nchorCtr="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19664643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fr-FR"/>
              <a:t>Modifiez le style du titre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1486091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42865643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9796027F-7875-4030-9381-8BD8C4F21935}"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1496699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3586783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6/6/2020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2048605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1645246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2683415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7" name="Date Placeholder 4"/>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19743358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fr-FR"/>
              <a:t>Modifiez le style du titre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509A250-FF31-4206-8172-F9D3106AACB1}" type="datetimeFigureOut">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‹N°›</a:t>
            </a:fld>
            <a:endParaRPr lang="en-US" dirty="0"/>
          </a:p>
        </p:txBody>
      </p:sp>
    </p:spTree>
    <p:extLst>
      <p:ext uri="{BB962C8B-B14F-4D97-AF65-F5344CB8AC3E}">
        <p14:creationId xmlns:p14="http://schemas.microsoft.com/office/powerpoint/2010/main" val="2207824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fr-FR"/>
              <a:t>Modifiez le style du titre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smtClean="0"/>
              <a:t>6/6/2020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smtClean="0"/>
              <a:t>‹N°›</a:t>
            </a:fld>
            <a:endParaRPr lang="en-US" dirty="0"/>
          </a:p>
        </p:txBody>
      </p:sp>
    </p:spTree>
    <p:extLst>
      <p:ext uri="{BB962C8B-B14F-4D97-AF65-F5344CB8AC3E}">
        <p14:creationId xmlns:p14="http://schemas.microsoft.com/office/powerpoint/2010/main" val="243979257"/>
      </p:ext>
    </p:extLst>
  </p:cSld>
  <p:clrMap bg1="dk1" tx1="lt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C85E8D9-38D4-408E-B64B-08ED0A0E0515}"/>
              </a:ext>
            </a:extLst>
          </p:cNvPr>
          <p:cNvSpPr>
            <a:spLocks noGrp="1"/>
          </p:cNvSpPr>
          <p:nvPr>
            <p:ph type="ctrTitle"/>
          </p:nvPr>
        </p:nvSpPr>
        <p:spPr>
          <a:xfrm>
            <a:off x="906477" y="1755913"/>
            <a:ext cx="8825658" cy="2338137"/>
          </a:xfrm>
        </p:spPr>
        <p:txBody>
          <a:bodyPr/>
          <a:lstStyle/>
          <a:p>
            <a:r>
              <a:rPr lang="fr-FR" sz="6600" b="1" i="1" u="sng" dirty="0">
                <a:solidFill>
                  <a:schemeClr val="tx1"/>
                </a:solidFill>
              </a:rPr>
              <a:t>Système Alerte Précoce </a:t>
            </a:r>
          </a:p>
        </p:txBody>
      </p:sp>
      <p:sp>
        <p:nvSpPr>
          <p:cNvPr id="3" name="Sous-titre 2">
            <a:extLst>
              <a:ext uri="{FF2B5EF4-FFF2-40B4-BE49-F238E27FC236}">
                <a16:creationId xmlns:a16="http://schemas.microsoft.com/office/drawing/2014/main" id="{6354F0DE-E6FA-4A3F-BC10-CBC5688D7B3C}"/>
              </a:ext>
            </a:extLst>
          </p:cNvPr>
          <p:cNvSpPr>
            <a:spLocks noGrp="1"/>
          </p:cNvSpPr>
          <p:nvPr>
            <p:ph type="subTitle" idx="1"/>
          </p:nvPr>
        </p:nvSpPr>
        <p:spPr>
          <a:xfrm>
            <a:off x="8917415" y="6427290"/>
            <a:ext cx="8825658" cy="861420"/>
          </a:xfrm>
        </p:spPr>
        <p:txBody>
          <a:bodyPr/>
          <a:lstStyle/>
          <a:p>
            <a:r>
              <a:rPr lang="fr-FR" b="1" i="1" u="sng" dirty="0">
                <a:solidFill>
                  <a:schemeClr val="tx1"/>
                </a:solidFill>
              </a:rPr>
              <a:t>E3 : SCHENIN-KING </a:t>
            </a:r>
            <a:r>
              <a:rPr lang="fr-FR" b="1" i="1" u="sng" dirty="0" err="1">
                <a:solidFill>
                  <a:schemeClr val="tx1"/>
                </a:solidFill>
              </a:rPr>
              <a:t>JErry</a:t>
            </a:r>
            <a:endParaRPr lang="fr-FR" b="1" i="1" u="sng" dirty="0">
              <a:solidFill>
                <a:schemeClr val="tx1"/>
              </a:solidFill>
            </a:endParaRPr>
          </a:p>
        </p:txBody>
      </p:sp>
    </p:spTree>
    <p:extLst>
      <p:ext uri="{BB962C8B-B14F-4D97-AF65-F5344CB8AC3E}">
        <p14:creationId xmlns:p14="http://schemas.microsoft.com/office/powerpoint/2010/main" val="3252386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882906-20CE-483E-8BA4-B39CE2ABC9BD}"/>
              </a:ext>
            </a:extLst>
          </p:cNvPr>
          <p:cNvSpPr>
            <a:spLocks noGrp="1"/>
          </p:cNvSpPr>
          <p:nvPr>
            <p:ph type="title"/>
          </p:nvPr>
        </p:nvSpPr>
        <p:spPr/>
        <p:txBody>
          <a:bodyPr/>
          <a:lstStyle/>
          <a:p>
            <a:r>
              <a:rPr lang="fr-FR" b="1" i="1" u="sng" dirty="0">
                <a:solidFill>
                  <a:srgbClr val="92D050"/>
                </a:solidFill>
              </a:rPr>
              <a:t>3° Présentation UML</a:t>
            </a:r>
            <a:br>
              <a:rPr lang="fr-FR" b="1" i="1" u="sng" dirty="0"/>
            </a:br>
            <a:endParaRPr lang="fr-FR" dirty="0"/>
          </a:p>
        </p:txBody>
      </p:sp>
      <p:pic>
        <p:nvPicPr>
          <p:cNvPr id="7" name="Espace réservé du contenu 6">
            <a:extLst>
              <a:ext uri="{FF2B5EF4-FFF2-40B4-BE49-F238E27FC236}">
                <a16:creationId xmlns:a16="http://schemas.microsoft.com/office/drawing/2014/main" id="{75CF9FEC-6231-482E-AA4F-A7D5F124C810}"/>
              </a:ext>
            </a:extLst>
          </p:cNvPr>
          <p:cNvPicPr>
            <a:picLocks noGrp="1" noChangeAspect="1"/>
          </p:cNvPicPr>
          <p:nvPr>
            <p:ph idx="1"/>
          </p:nvPr>
        </p:nvPicPr>
        <p:blipFill>
          <a:blip r:embed="rId2"/>
          <a:stretch>
            <a:fillRect/>
          </a:stretch>
        </p:blipFill>
        <p:spPr>
          <a:xfrm>
            <a:off x="2542476" y="1189078"/>
            <a:ext cx="6205055" cy="5513013"/>
          </a:xfrm>
          <a:prstGeom prst="rect">
            <a:avLst/>
          </a:prstGeom>
        </p:spPr>
      </p:pic>
      <p:sp>
        <p:nvSpPr>
          <p:cNvPr id="8" name="ZoneTexte 7">
            <a:extLst>
              <a:ext uri="{FF2B5EF4-FFF2-40B4-BE49-F238E27FC236}">
                <a16:creationId xmlns:a16="http://schemas.microsoft.com/office/drawing/2014/main" id="{E0F0F82D-5145-499E-946B-DB413FA51B73}"/>
              </a:ext>
            </a:extLst>
          </p:cNvPr>
          <p:cNvSpPr txBox="1"/>
          <p:nvPr/>
        </p:nvSpPr>
        <p:spPr>
          <a:xfrm>
            <a:off x="646111" y="1567543"/>
            <a:ext cx="2445432" cy="923330"/>
          </a:xfrm>
          <a:prstGeom prst="rect">
            <a:avLst/>
          </a:prstGeom>
          <a:noFill/>
        </p:spPr>
        <p:txBody>
          <a:bodyPr wrap="square" rtlCol="0">
            <a:spAutoFit/>
          </a:bodyPr>
          <a:lstStyle/>
          <a:p>
            <a:r>
              <a:rPr lang="fr-FR" b="1" i="1" u="sng" dirty="0"/>
              <a:t>-Diagramme de séquence</a:t>
            </a:r>
          </a:p>
          <a:p>
            <a:r>
              <a:rPr lang="fr-FR" b="1" i="1" u="sng" dirty="0"/>
              <a:t>SIMULATION</a:t>
            </a:r>
          </a:p>
        </p:txBody>
      </p:sp>
      <p:sp>
        <p:nvSpPr>
          <p:cNvPr id="3" name="ZoneTexte 2">
            <a:extLst>
              <a:ext uri="{FF2B5EF4-FFF2-40B4-BE49-F238E27FC236}">
                <a16:creationId xmlns:a16="http://schemas.microsoft.com/office/drawing/2014/main" id="{0F16A6DF-EFEE-49DB-AC88-7A2A8A9E2F2B}"/>
              </a:ext>
            </a:extLst>
          </p:cNvPr>
          <p:cNvSpPr txBox="1"/>
          <p:nvPr/>
        </p:nvSpPr>
        <p:spPr>
          <a:xfrm>
            <a:off x="8831179" y="1152983"/>
            <a:ext cx="3144253" cy="5512512"/>
          </a:xfrm>
          <a:prstGeom prst="rect">
            <a:avLst/>
          </a:prstGeom>
          <a:noFill/>
        </p:spPr>
        <p:txBody>
          <a:bodyPr wrap="square" rtlCol="0">
            <a:spAutoFit/>
          </a:bodyPr>
          <a:lstStyle/>
          <a:p>
            <a:endParaRPr lang="fr-FR" dirty="0"/>
          </a:p>
        </p:txBody>
      </p:sp>
    </p:spTree>
    <p:extLst>
      <p:ext uri="{BB962C8B-B14F-4D97-AF65-F5344CB8AC3E}">
        <p14:creationId xmlns:p14="http://schemas.microsoft.com/office/powerpoint/2010/main" val="3067769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579A27A-C1F9-4537-BBB3-05A1A91F10EF}"/>
              </a:ext>
            </a:extLst>
          </p:cNvPr>
          <p:cNvSpPr>
            <a:spLocks noGrp="1"/>
          </p:cNvSpPr>
          <p:nvPr>
            <p:ph type="title"/>
          </p:nvPr>
        </p:nvSpPr>
        <p:spPr/>
        <p:txBody>
          <a:bodyPr/>
          <a:lstStyle/>
          <a:p>
            <a:r>
              <a:rPr lang="fr-FR" b="1" i="1" u="sng" dirty="0"/>
              <a:t>Diagramme de cas d’utilisation</a:t>
            </a:r>
            <a:endParaRPr lang="fr-FR" dirty="0"/>
          </a:p>
        </p:txBody>
      </p:sp>
      <p:pic>
        <p:nvPicPr>
          <p:cNvPr id="5" name="Espace réservé du contenu 4">
            <a:extLst>
              <a:ext uri="{FF2B5EF4-FFF2-40B4-BE49-F238E27FC236}">
                <a16:creationId xmlns:a16="http://schemas.microsoft.com/office/drawing/2014/main" id="{19E85DA6-BBAB-44B6-AFE0-F48446D95186}"/>
              </a:ext>
            </a:extLst>
          </p:cNvPr>
          <p:cNvPicPr>
            <a:picLocks noGrp="1" noChangeAspect="1"/>
          </p:cNvPicPr>
          <p:nvPr>
            <p:ph idx="1"/>
          </p:nvPr>
        </p:nvPicPr>
        <p:blipFill>
          <a:blip r:embed="rId2"/>
          <a:stretch>
            <a:fillRect/>
          </a:stretch>
        </p:blipFill>
        <p:spPr>
          <a:xfrm>
            <a:off x="1475872" y="1612232"/>
            <a:ext cx="6134349" cy="4490879"/>
          </a:xfrm>
        </p:spPr>
      </p:pic>
    </p:spTree>
    <p:extLst>
      <p:ext uri="{BB962C8B-B14F-4D97-AF65-F5344CB8AC3E}">
        <p14:creationId xmlns:p14="http://schemas.microsoft.com/office/powerpoint/2010/main" val="69719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DD0CA0F-3279-4EB6-A70E-1558DD7941F8}"/>
              </a:ext>
            </a:extLst>
          </p:cNvPr>
          <p:cNvSpPr>
            <a:spLocks noGrp="1"/>
          </p:cNvSpPr>
          <p:nvPr>
            <p:ph type="title"/>
          </p:nvPr>
        </p:nvSpPr>
        <p:spPr/>
        <p:txBody>
          <a:bodyPr/>
          <a:lstStyle/>
          <a:p>
            <a:r>
              <a:rPr lang="fr-FR" b="1" i="1" u="sng" dirty="0"/>
              <a:t>Diagramme de cas d’utilisation</a:t>
            </a:r>
            <a:endParaRPr lang="fr-FR" dirty="0"/>
          </a:p>
        </p:txBody>
      </p:sp>
      <p:pic>
        <p:nvPicPr>
          <p:cNvPr id="4" name="Espace réservé du contenu 3">
            <a:extLst>
              <a:ext uri="{FF2B5EF4-FFF2-40B4-BE49-F238E27FC236}">
                <a16:creationId xmlns:a16="http://schemas.microsoft.com/office/drawing/2014/main" id="{3C9A5C98-3AD7-4EA2-9026-F11A3BC9895D}"/>
              </a:ext>
            </a:extLst>
          </p:cNvPr>
          <p:cNvPicPr>
            <a:picLocks noGrp="1" noChangeAspect="1"/>
          </p:cNvPicPr>
          <p:nvPr/>
        </p:nvPicPr>
        <p:blipFill>
          <a:blip r:embed="rId2">
            <a:extLst>
              <a:ext uri="{28A0092B-C50C-407E-A947-70E740481C1C}">
                <a14:useLocalDpi xmlns:a14="http://schemas.microsoft.com/office/drawing/2010/main" val="0"/>
              </a:ext>
            </a:extLst>
          </a:blip>
          <a:stretch>
            <a:fillRect/>
          </a:stretch>
        </p:blipFill>
        <p:spPr>
          <a:xfrm>
            <a:off x="968043" y="1508738"/>
            <a:ext cx="7560840" cy="4896544"/>
          </a:xfrm>
          <a:prstGeom prst="rect">
            <a:avLst/>
          </a:prstGeom>
        </p:spPr>
      </p:pic>
    </p:spTree>
    <p:extLst>
      <p:ext uri="{BB962C8B-B14F-4D97-AF65-F5344CB8AC3E}">
        <p14:creationId xmlns:p14="http://schemas.microsoft.com/office/powerpoint/2010/main" val="42493809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EF9583C-AE42-431D-94AF-555D47D7EDCF}"/>
              </a:ext>
            </a:extLst>
          </p:cNvPr>
          <p:cNvSpPr>
            <a:spLocks noGrp="1"/>
          </p:cNvSpPr>
          <p:nvPr>
            <p:ph type="title"/>
          </p:nvPr>
        </p:nvSpPr>
        <p:spPr/>
        <p:txBody>
          <a:bodyPr/>
          <a:lstStyle/>
          <a:p>
            <a:r>
              <a:rPr lang="fr-FR" b="1" i="1" u="sng" dirty="0"/>
              <a:t>Diagramme de déploiement </a:t>
            </a:r>
          </a:p>
        </p:txBody>
      </p:sp>
      <p:pic>
        <p:nvPicPr>
          <p:cNvPr id="5" name="Espace réservé du contenu 4">
            <a:extLst>
              <a:ext uri="{FF2B5EF4-FFF2-40B4-BE49-F238E27FC236}">
                <a16:creationId xmlns:a16="http://schemas.microsoft.com/office/drawing/2014/main" id="{0BC6F6AB-75C4-4E6A-A628-A5CF7D93394E}"/>
              </a:ext>
            </a:extLst>
          </p:cNvPr>
          <p:cNvPicPr>
            <a:picLocks noGrp="1" noChangeAspect="1"/>
          </p:cNvPicPr>
          <p:nvPr>
            <p:ph idx="1"/>
          </p:nvPr>
        </p:nvPicPr>
        <p:blipFill>
          <a:blip r:embed="rId2"/>
          <a:stretch>
            <a:fillRect/>
          </a:stretch>
        </p:blipFill>
        <p:spPr/>
      </p:pic>
    </p:spTree>
    <p:extLst>
      <p:ext uri="{BB962C8B-B14F-4D97-AF65-F5344CB8AC3E}">
        <p14:creationId xmlns:p14="http://schemas.microsoft.com/office/powerpoint/2010/main" val="1377108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A5092B-7E6F-4301-8381-ED9865B8C8D7}"/>
              </a:ext>
            </a:extLst>
          </p:cNvPr>
          <p:cNvSpPr>
            <a:spLocks noGrp="1"/>
          </p:cNvSpPr>
          <p:nvPr>
            <p:ph type="title"/>
          </p:nvPr>
        </p:nvSpPr>
        <p:spPr/>
        <p:txBody>
          <a:bodyPr/>
          <a:lstStyle/>
          <a:p>
            <a:r>
              <a:rPr lang="fr-FR" b="1" i="1" u="sng" dirty="0">
                <a:solidFill>
                  <a:srgbClr val="92D050"/>
                </a:solidFill>
              </a:rPr>
              <a:t>4° Recherche ,réalisation et outils utilisés</a:t>
            </a:r>
            <a:br>
              <a:rPr lang="fr-FR" b="1" i="1" u="sng" dirty="0">
                <a:solidFill>
                  <a:srgbClr val="92D050"/>
                </a:solidFill>
              </a:rPr>
            </a:br>
            <a:endParaRPr lang="fr-FR" dirty="0">
              <a:solidFill>
                <a:srgbClr val="92D050"/>
              </a:solidFill>
            </a:endParaRPr>
          </a:p>
        </p:txBody>
      </p:sp>
      <p:sp>
        <p:nvSpPr>
          <p:cNvPr id="3" name="Espace réservé du contenu 2">
            <a:extLst>
              <a:ext uri="{FF2B5EF4-FFF2-40B4-BE49-F238E27FC236}">
                <a16:creationId xmlns:a16="http://schemas.microsoft.com/office/drawing/2014/main" id="{BABFCB67-3966-4D97-BC46-226D2A924761}"/>
              </a:ext>
            </a:extLst>
          </p:cNvPr>
          <p:cNvSpPr>
            <a:spLocks noGrp="1"/>
          </p:cNvSpPr>
          <p:nvPr>
            <p:ph idx="1"/>
          </p:nvPr>
        </p:nvSpPr>
        <p:spPr>
          <a:xfrm>
            <a:off x="646111" y="1925053"/>
            <a:ext cx="8946541" cy="3721767"/>
          </a:xfrm>
        </p:spPr>
        <p:txBody>
          <a:bodyPr/>
          <a:lstStyle/>
          <a:p>
            <a:pPr marL="0" indent="0">
              <a:buNone/>
            </a:pPr>
            <a:r>
              <a:rPr lang="fr-FR" b="1" i="1" u="sng" dirty="0">
                <a:solidFill>
                  <a:srgbClr val="92D050"/>
                </a:solidFill>
              </a:rPr>
              <a:t>1)Création d’une base de donné :</a:t>
            </a:r>
          </a:p>
          <a:p>
            <a:pPr marL="0" indent="0">
              <a:buNone/>
            </a:pPr>
            <a:r>
              <a:rPr lang="fr-FR" b="1" dirty="0"/>
              <a:t>- USGS(US Geological Survey ) </a:t>
            </a:r>
          </a:p>
          <a:p>
            <a:pPr marL="0" indent="0">
              <a:buNone/>
            </a:pPr>
            <a:r>
              <a:rPr lang="fr-FR" b="1" i="1" dirty="0"/>
              <a:t>-Logiciel : </a:t>
            </a:r>
            <a:r>
              <a:rPr lang="fr-FR" b="1" i="1" dirty="0" err="1"/>
              <a:t>Wampserver</a:t>
            </a:r>
            <a:r>
              <a:rPr lang="fr-FR" b="1" i="1" dirty="0"/>
              <a:t>  </a:t>
            </a:r>
          </a:p>
          <a:p>
            <a:pPr marL="0" indent="0">
              <a:buNone/>
            </a:pPr>
            <a:r>
              <a:rPr lang="fr-FR" b="1" i="1" dirty="0"/>
              <a:t>-L’interface PhpMyAdmin avec le gestionnaire de donnée  MySQL</a:t>
            </a:r>
          </a:p>
        </p:txBody>
      </p:sp>
      <p:pic>
        <p:nvPicPr>
          <p:cNvPr id="2052" name="Picture 4">
            <a:extLst>
              <a:ext uri="{FF2B5EF4-FFF2-40B4-BE49-F238E27FC236}">
                <a16:creationId xmlns:a16="http://schemas.microsoft.com/office/drawing/2014/main" id="{D24484F9-32E7-41C2-9C15-692E34380C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95085" y="1381344"/>
            <a:ext cx="3108158" cy="16032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63845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61ADD93B-4BED-42F0-AC70-3BCC5436C16B}"/>
              </a:ext>
            </a:extLst>
          </p:cNvPr>
          <p:cNvSpPr>
            <a:spLocks noGrp="1"/>
          </p:cNvSpPr>
          <p:nvPr>
            <p:ph idx="1"/>
          </p:nvPr>
        </p:nvSpPr>
        <p:spPr>
          <a:xfrm>
            <a:off x="8943473" y="1149382"/>
            <a:ext cx="2895600" cy="4318603"/>
          </a:xfrm>
        </p:spPr>
        <p:txBody>
          <a:bodyPr>
            <a:normAutofit fontScale="92500" lnSpcReduction="10000"/>
          </a:bodyPr>
          <a:lstStyle/>
          <a:p>
            <a:r>
              <a:rPr lang="fr-FR" dirty="0"/>
              <a:t>L’Institut d'études géologiques des États-Unis est un organisme gouvernemental américain qui se consacre aux sciences de la Terre. Il est notamment chargé de la surveillance de l'activité sismique sur son territoire et à travers le monde.</a:t>
            </a:r>
          </a:p>
        </p:txBody>
      </p:sp>
      <p:pic>
        <p:nvPicPr>
          <p:cNvPr id="4" name="Image 3">
            <a:extLst>
              <a:ext uri="{FF2B5EF4-FFF2-40B4-BE49-F238E27FC236}">
                <a16:creationId xmlns:a16="http://schemas.microsoft.com/office/drawing/2014/main" id="{CF2A1DA9-FA19-4FEB-9680-62D74A025004}"/>
              </a:ext>
            </a:extLst>
          </p:cNvPr>
          <p:cNvPicPr>
            <a:picLocks noChangeAspect="1"/>
          </p:cNvPicPr>
          <p:nvPr/>
        </p:nvPicPr>
        <p:blipFill>
          <a:blip r:embed="rId2"/>
          <a:stretch>
            <a:fillRect/>
          </a:stretch>
        </p:blipFill>
        <p:spPr>
          <a:xfrm>
            <a:off x="270129" y="596419"/>
            <a:ext cx="8673344" cy="4318603"/>
          </a:xfrm>
          <a:prstGeom prst="rect">
            <a:avLst/>
          </a:prstGeom>
        </p:spPr>
      </p:pic>
      <p:sp>
        <p:nvSpPr>
          <p:cNvPr id="5" name="ZoneTexte 4">
            <a:extLst>
              <a:ext uri="{FF2B5EF4-FFF2-40B4-BE49-F238E27FC236}">
                <a16:creationId xmlns:a16="http://schemas.microsoft.com/office/drawing/2014/main" id="{EF0153D4-3B92-4A37-8138-E803D2B4F5EF}"/>
              </a:ext>
            </a:extLst>
          </p:cNvPr>
          <p:cNvSpPr txBox="1"/>
          <p:nvPr/>
        </p:nvSpPr>
        <p:spPr>
          <a:xfrm>
            <a:off x="270129" y="4915022"/>
            <a:ext cx="6785811" cy="1477328"/>
          </a:xfrm>
          <a:prstGeom prst="rect">
            <a:avLst/>
          </a:prstGeom>
          <a:noFill/>
        </p:spPr>
        <p:txBody>
          <a:bodyPr wrap="square" rtlCol="0">
            <a:spAutoFit/>
          </a:bodyPr>
          <a:lstStyle/>
          <a:p>
            <a:r>
              <a:rPr lang="fr-FR" dirty="0"/>
              <a:t>Ce site qui ma permis d’extraire les données de leurs bases. L’extraction est possible en différent format mais j’ai choisis le format CSV ,qui est un format texte ouvert représentant des données tabulaires sous forme de valeurs séparées par des virgules.</a:t>
            </a:r>
          </a:p>
        </p:txBody>
      </p:sp>
      <p:sp>
        <p:nvSpPr>
          <p:cNvPr id="6" name="ZoneTexte 5">
            <a:extLst>
              <a:ext uri="{FF2B5EF4-FFF2-40B4-BE49-F238E27FC236}">
                <a16:creationId xmlns:a16="http://schemas.microsoft.com/office/drawing/2014/main" id="{7E0351DC-9DED-4EA9-B35C-A44E7AF7B95A}"/>
              </a:ext>
            </a:extLst>
          </p:cNvPr>
          <p:cNvSpPr txBox="1"/>
          <p:nvPr/>
        </p:nvSpPr>
        <p:spPr>
          <a:xfrm>
            <a:off x="176463" y="196309"/>
            <a:ext cx="4531895" cy="400110"/>
          </a:xfrm>
          <a:prstGeom prst="rect">
            <a:avLst/>
          </a:prstGeom>
          <a:noFill/>
        </p:spPr>
        <p:txBody>
          <a:bodyPr wrap="square" rtlCol="0">
            <a:spAutoFit/>
          </a:bodyPr>
          <a:lstStyle/>
          <a:p>
            <a:r>
              <a:rPr lang="fr-FR" sz="2000" b="1" i="1" u="sng" dirty="0">
                <a:solidFill>
                  <a:srgbClr val="92D050"/>
                </a:solidFill>
              </a:rPr>
              <a:t>USGS(US Geological Survey )</a:t>
            </a:r>
            <a:endParaRPr lang="fr-FR" sz="2000" i="1" u="sng" dirty="0">
              <a:solidFill>
                <a:srgbClr val="92D050"/>
              </a:solidFill>
            </a:endParaRPr>
          </a:p>
        </p:txBody>
      </p:sp>
    </p:spTree>
    <p:extLst>
      <p:ext uri="{BB962C8B-B14F-4D97-AF65-F5344CB8AC3E}">
        <p14:creationId xmlns:p14="http://schemas.microsoft.com/office/powerpoint/2010/main" val="9064584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D6B3E3-9E38-46B9-A78C-8C3291CA4CD8}"/>
              </a:ext>
            </a:extLst>
          </p:cNvPr>
          <p:cNvSpPr>
            <a:spLocks noGrp="1"/>
          </p:cNvSpPr>
          <p:nvPr>
            <p:ph type="title"/>
          </p:nvPr>
        </p:nvSpPr>
        <p:spPr>
          <a:xfrm>
            <a:off x="541838" y="75729"/>
            <a:ext cx="9404723" cy="1400530"/>
          </a:xfrm>
        </p:spPr>
        <p:txBody>
          <a:bodyPr/>
          <a:lstStyle/>
          <a:p>
            <a:r>
              <a:rPr lang="fr-FR" sz="3600" b="1" i="1" u="sng" dirty="0">
                <a:solidFill>
                  <a:srgbClr val="92D050"/>
                </a:solidFill>
              </a:rPr>
              <a:t>Logiciel : </a:t>
            </a:r>
            <a:r>
              <a:rPr lang="fr-FR" sz="3600" b="1" i="1" u="sng" dirty="0" err="1">
                <a:solidFill>
                  <a:srgbClr val="92D050"/>
                </a:solidFill>
              </a:rPr>
              <a:t>Wampserver</a:t>
            </a:r>
            <a:endParaRPr lang="fr-FR" sz="3600" u="sng" dirty="0">
              <a:solidFill>
                <a:srgbClr val="92D050"/>
              </a:solidFill>
            </a:endParaRPr>
          </a:p>
        </p:txBody>
      </p:sp>
      <p:pic>
        <p:nvPicPr>
          <p:cNvPr id="4" name="Espace réservé du contenu 3">
            <a:extLst>
              <a:ext uri="{FF2B5EF4-FFF2-40B4-BE49-F238E27FC236}">
                <a16:creationId xmlns:a16="http://schemas.microsoft.com/office/drawing/2014/main" id="{998AB00F-4588-4A5A-B1A7-C4EAFD02D034}"/>
              </a:ext>
            </a:extLst>
          </p:cNvPr>
          <p:cNvPicPr>
            <a:picLocks noGrp="1" noChangeAspect="1"/>
          </p:cNvPicPr>
          <p:nvPr>
            <p:ph idx="1"/>
          </p:nvPr>
        </p:nvPicPr>
        <p:blipFill>
          <a:blip r:embed="rId2"/>
          <a:stretch>
            <a:fillRect/>
          </a:stretch>
        </p:blipFill>
        <p:spPr>
          <a:xfrm>
            <a:off x="1013133" y="1868153"/>
            <a:ext cx="7459132" cy="4195762"/>
          </a:xfrm>
          <a:prstGeom prst="rect">
            <a:avLst/>
          </a:prstGeom>
        </p:spPr>
      </p:pic>
      <p:sp>
        <p:nvSpPr>
          <p:cNvPr id="5" name="ZoneTexte 4">
            <a:extLst>
              <a:ext uri="{FF2B5EF4-FFF2-40B4-BE49-F238E27FC236}">
                <a16:creationId xmlns:a16="http://schemas.microsoft.com/office/drawing/2014/main" id="{F5D412D6-47F9-440E-ACBF-8E97417D7965}"/>
              </a:ext>
            </a:extLst>
          </p:cNvPr>
          <p:cNvSpPr txBox="1"/>
          <p:nvPr/>
        </p:nvSpPr>
        <p:spPr>
          <a:xfrm>
            <a:off x="794084" y="858253"/>
            <a:ext cx="5646821" cy="646331"/>
          </a:xfrm>
          <a:prstGeom prst="rect">
            <a:avLst/>
          </a:prstGeom>
          <a:noFill/>
        </p:spPr>
        <p:txBody>
          <a:bodyPr wrap="square" rtlCol="0">
            <a:spAutoFit/>
          </a:bodyPr>
          <a:lstStyle/>
          <a:p>
            <a:r>
              <a:rPr lang="fr-FR" b="1" i="1" dirty="0"/>
              <a:t>Avec L’interface PhpMyAdmin avec le gestionnaire de donnée  MySQL</a:t>
            </a:r>
            <a:endParaRPr lang="fr-FR" dirty="0"/>
          </a:p>
        </p:txBody>
      </p:sp>
    </p:spTree>
    <p:extLst>
      <p:ext uri="{BB962C8B-B14F-4D97-AF65-F5344CB8AC3E}">
        <p14:creationId xmlns:p14="http://schemas.microsoft.com/office/powerpoint/2010/main" val="2656738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4FDB5E70-598A-47A8-901C-3CAAAC7D27D8}"/>
              </a:ext>
            </a:extLst>
          </p:cNvPr>
          <p:cNvSpPr>
            <a:spLocks noGrp="1"/>
          </p:cNvSpPr>
          <p:nvPr>
            <p:ph idx="1"/>
          </p:nvPr>
        </p:nvSpPr>
        <p:spPr/>
        <p:txBody>
          <a:bodyPr/>
          <a:lstStyle/>
          <a:p>
            <a:endParaRPr lang="fr-FR"/>
          </a:p>
        </p:txBody>
      </p:sp>
      <p:pic>
        <p:nvPicPr>
          <p:cNvPr id="4" name="Image 3">
            <a:extLst>
              <a:ext uri="{FF2B5EF4-FFF2-40B4-BE49-F238E27FC236}">
                <a16:creationId xmlns:a16="http://schemas.microsoft.com/office/drawing/2014/main" id="{04A60A7D-E3A0-47B7-B540-3E7742FA4078}"/>
              </a:ext>
            </a:extLst>
          </p:cNvPr>
          <p:cNvPicPr>
            <a:picLocks noChangeAspect="1"/>
          </p:cNvPicPr>
          <p:nvPr/>
        </p:nvPicPr>
        <p:blipFill>
          <a:blip r:embed="rId2"/>
          <a:stretch>
            <a:fillRect/>
          </a:stretch>
        </p:blipFill>
        <p:spPr>
          <a:xfrm>
            <a:off x="98956" y="863739"/>
            <a:ext cx="9950897" cy="5597379"/>
          </a:xfrm>
          <a:prstGeom prst="rect">
            <a:avLst/>
          </a:prstGeom>
        </p:spPr>
      </p:pic>
      <p:sp>
        <p:nvSpPr>
          <p:cNvPr id="2" name="ZoneTexte 1">
            <a:extLst>
              <a:ext uri="{FF2B5EF4-FFF2-40B4-BE49-F238E27FC236}">
                <a16:creationId xmlns:a16="http://schemas.microsoft.com/office/drawing/2014/main" id="{54AD824F-83B2-4D7C-8040-668B2D48B046}"/>
              </a:ext>
            </a:extLst>
          </p:cNvPr>
          <p:cNvSpPr txBox="1"/>
          <p:nvPr/>
        </p:nvSpPr>
        <p:spPr>
          <a:xfrm>
            <a:off x="10049853" y="1674674"/>
            <a:ext cx="2117667" cy="1754326"/>
          </a:xfrm>
          <a:prstGeom prst="rect">
            <a:avLst/>
          </a:prstGeom>
          <a:noFill/>
        </p:spPr>
        <p:txBody>
          <a:bodyPr wrap="square" rtlCol="0">
            <a:spAutoFit/>
          </a:bodyPr>
          <a:lstStyle/>
          <a:p>
            <a:r>
              <a:rPr lang="fr-FR" dirty="0"/>
              <a:t>J’ai créé une base de donnée appeler  « </a:t>
            </a:r>
            <a:r>
              <a:rPr lang="fr-FR" b="1" dirty="0" err="1"/>
              <a:t>EarthquakesDB</a:t>
            </a:r>
            <a:r>
              <a:rPr lang="fr-FR" dirty="0"/>
              <a:t> » , avec 3 tables .</a:t>
            </a:r>
          </a:p>
          <a:p>
            <a:endParaRPr lang="fr-FR" dirty="0"/>
          </a:p>
        </p:txBody>
      </p:sp>
    </p:spTree>
    <p:extLst>
      <p:ext uri="{BB962C8B-B14F-4D97-AF65-F5344CB8AC3E}">
        <p14:creationId xmlns:p14="http://schemas.microsoft.com/office/powerpoint/2010/main" val="109796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4981EC3C-E62A-44EB-BB20-992743C3ECA2}"/>
              </a:ext>
            </a:extLst>
          </p:cNvPr>
          <p:cNvSpPr>
            <a:spLocks noGrp="1"/>
          </p:cNvSpPr>
          <p:nvPr>
            <p:ph idx="1"/>
          </p:nvPr>
        </p:nvSpPr>
        <p:spPr>
          <a:xfrm>
            <a:off x="9071811" y="1197993"/>
            <a:ext cx="3056021" cy="4432785"/>
          </a:xfrm>
        </p:spPr>
        <p:txBody>
          <a:bodyPr/>
          <a:lstStyle/>
          <a:p>
            <a:r>
              <a:rPr lang="fr-FR" dirty="0"/>
              <a:t>Une des Antilles-Guyanes et les 2 autres du Monde. Pourquoi 2 pour le Monde car on est limité en Ligne et je voulais une base de donnée vaste.</a:t>
            </a:r>
          </a:p>
        </p:txBody>
      </p:sp>
      <p:pic>
        <p:nvPicPr>
          <p:cNvPr id="4" name="Image 3">
            <a:extLst>
              <a:ext uri="{FF2B5EF4-FFF2-40B4-BE49-F238E27FC236}">
                <a16:creationId xmlns:a16="http://schemas.microsoft.com/office/drawing/2014/main" id="{C0CF4BCF-F9C9-41A8-BDAC-1A1C7C638BEF}"/>
              </a:ext>
            </a:extLst>
          </p:cNvPr>
          <p:cNvPicPr>
            <a:picLocks noChangeAspect="1"/>
          </p:cNvPicPr>
          <p:nvPr/>
        </p:nvPicPr>
        <p:blipFill>
          <a:blip r:embed="rId2"/>
          <a:stretch>
            <a:fillRect/>
          </a:stretch>
        </p:blipFill>
        <p:spPr>
          <a:xfrm>
            <a:off x="368968" y="1227222"/>
            <a:ext cx="8831180" cy="4953740"/>
          </a:xfrm>
          <a:prstGeom prst="rect">
            <a:avLst/>
          </a:prstGeom>
        </p:spPr>
      </p:pic>
    </p:spTree>
    <p:extLst>
      <p:ext uri="{BB962C8B-B14F-4D97-AF65-F5344CB8AC3E}">
        <p14:creationId xmlns:p14="http://schemas.microsoft.com/office/powerpoint/2010/main" val="6857819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DE0B5457-1102-4425-A5A9-39B0252216E1}"/>
              </a:ext>
            </a:extLst>
          </p:cNvPr>
          <p:cNvPicPr>
            <a:picLocks noChangeAspect="1"/>
          </p:cNvPicPr>
          <p:nvPr/>
        </p:nvPicPr>
        <p:blipFill>
          <a:blip r:embed="rId2"/>
          <a:stretch>
            <a:fillRect/>
          </a:stretch>
        </p:blipFill>
        <p:spPr>
          <a:xfrm>
            <a:off x="126765" y="504383"/>
            <a:ext cx="8942477" cy="5030143"/>
          </a:xfrm>
          <a:prstGeom prst="rect">
            <a:avLst/>
          </a:prstGeom>
        </p:spPr>
      </p:pic>
      <p:sp>
        <p:nvSpPr>
          <p:cNvPr id="2" name="ZoneTexte 1">
            <a:extLst>
              <a:ext uri="{FF2B5EF4-FFF2-40B4-BE49-F238E27FC236}">
                <a16:creationId xmlns:a16="http://schemas.microsoft.com/office/drawing/2014/main" id="{7B1469AD-3EA3-4300-B5EA-BF2EE291FBA1}"/>
              </a:ext>
            </a:extLst>
          </p:cNvPr>
          <p:cNvSpPr txBox="1"/>
          <p:nvPr/>
        </p:nvSpPr>
        <p:spPr>
          <a:xfrm>
            <a:off x="9248274" y="1548063"/>
            <a:ext cx="2815389" cy="4801314"/>
          </a:xfrm>
          <a:prstGeom prst="rect">
            <a:avLst/>
          </a:prstGeom>
          <a:noFill/>
        </p:spPr>
        <p:txBody>
          <a:bodyPr wrap="square" rtlCol="0">
            <a:spAutoFit/>
          </a:bodyPr>
          <a:lstStyle/>
          <a:p>
            <a:r>
              <a:rPr lang="fr-FR" dirty="0"/>
              <a:t>Celle des caraïbes commencent en 1843 ,car le séisme du </a:t>
            </a:r>
            <a:r>
              <a:rPr lang="fr-FR" b="1" dirty="0"/>
              <a:t>8 février 1843</a:t>
            </a:r>
          </a:p>
          <a:p>
            <a:r>
              <a:rPr lang="fr-FR" dirty="0"/>
              <a:t>aux Petites Antilles a été, jusqu'à celui de 1960 au Chili, le séisme historique le plus violent qu'aient jamais connu les Amériques</a:t>
            </a:r>
            <a:r>
              <a:rPr lang="fr-FR" i="1" dirty="0"/>
              <a:t> </a:t>
            </a:r>
            <a:r>
              <a:rPr lang="fr-FR" b="1" i="1" dirty="0"/>
              <a:t>(magnitude estimée à 8,5 sur l’échelle de Richter)</a:t>
            </a:r>
            <a:r>
              <a:rPr lang="fr-FR" b="1" dirty="0"/>
              <a:t>. </a:t>
            </a:r>
            <a:r>
              <a:rPr lang="fr-FR" dirty="0"/>
              <a:t>Il est aussi un des premiers évènements sismiques bien documentés.</a:t>
            </a:r>
          </a:p>
          <a:p>
            <a:endParaRPr lang="fr-FR" dirty="0"/>
          </a:p>
        </p:txBody>
      </p:sp>
    </p:spTree>
    <p:extLst>
      <p:ext uri="{BB962C8B-B14F-4D97-AF65-F5344CB8AC3E}">
        <p14:creationId xmlns:p14="http://schemas.microsoft.com/office/powerpoint/2010/main" val="2294101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19D4E2-DE97-4D62-9C84-D357EE6B8568}"/>
              </a:ext>
            </a:extLst>
          </p:cNvPr>
          <p:cNvSpPr>
            <a:spLocks noGrp="1"/>
          </p:cNvSpPr>
          <p:nvPr>
            <p:ph type="title"/>
          </p:nvPr>
        </p:nvSpPr>
        <p:spPr>
          <a:xfrm>
            <a:off x="718300" y="356466"/>
            <a:ext cx="9404723" cy="1400530"/>
          </a:xfrm>
        </p:spPr>
        <p:txBody>
          <a:bodyPr/>
          <a:lstStyle/>
          <a:p>
            <a:r>
              <a:rPr lang="fr-FR" b="1" i="1" u="sng" dirty="0"/>
              <a:t>SOMMAIRE :</a:t>
            </a:r>
          </a:p>
        </p:txBody>
      </p:sp>
      <p:sp>
        <p:nvSpPr>
          <p:cNvPr id="3" name="Espace réservé du contenu 2">
            <a:extLst>
              <a:ext uri="{FF2B5EF4-FFF2-40B4-BE49-F238E27FC236}">
                <a16:creationId xmlns:a16="http://schemas.microsoft.com/office/drawing/2014/main" id="{078A72C7-7A39-4815-8E47-D840B5A837D7}"/>
              </a:ext>
            </a:extLst>
          </p:cNvPr>
          <p:cNvSpPr>
            <a:spLocks noGrp="1"/>
          </p:cNvSpPr>
          <p:nvPr>
            <p:ph idx="1"/>
          </p:nvPr>
        </p:nvSpPr>
        <p:spPr/>
        <p:txBody>
          <a:bodyPr/>
          <a:lstStyle/>
          <a:p>
            <a:r>
              <a:rPr lang="fr-FR" b="1" i="1" u="sng" dirty="0"/>
              <a:t>1° Présentation du projet</a:t>
            </a:r>
          </a:p>
          <a:p>
            <a:r>
              <a:rPr lang="fr-FR" b="1" i="1" u="sng" dirty="0"/>
              <a:t>2°Cahier des charges et explication  du besoin</a:t>
            </a:r>
          </a:p>
          <a:p>
            <a:r>
              <a:rPr lang="fr-FR" b="1" i="1" u="sng" dirty="0"/>
              <a:t>3° Présentation UML</a:t>
            </a:r>
          </a:p>
          <a:p>
            <a:r>
              <a:rPr lang="fr-FR" b="1" i="1" u="sng" dirty="0"/>
              <a:t>4° Recherche ,réalisation et outils utilisés</a:t>
            </a:r>
          </a:p>
        </p:txBody>
      </p:sp>
    </p:spTree>
    <p:extLst>
      <p:ext uri="{BB962C8B-B14F-4D97-AF65-F5344CB8AC3E}">
        <p14:creationId xmlns:p14="http://schemas.microsoft.com/office/powerpoint/2010/main" val="25671064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B96C9D-067B-403E-87FF-CDE53DD0260E}"/>
              </a:ext>
            </a:extLst>
          </p:cNvPr>
          <p:cNvSpPr>
            <a:spLocks noGrp="1"/>
          </p:cNvSpPr>
          <p:nvPr>
            <p:ph type="title"/>
          </p:nvPr>
        </p:nvSpPr>
        <p:spPr>
          <a:xfrm>
            <a:off x="535747" y="67707"/>
            <a:ext cx="9404723" cy="1400530"/>
          </a:xfrm>
        </p:spPr>
        <p:txBody>
          <a:bodyPr/>
          <a:lstStyle/>
          <a:p>
            <a:r>
              <a:rPr lang="fr-FR" b="1" i="1" u="sng" dirty="0">
                <a:solidFill>
                  <a:srgbClr val="92D050"/>
                </a:solidFill>
              </a:rPr>
              <a:t>2)IHM De simulation de séisme</a:t>
            </a:r>
          </a:p>
        </p:txBody>
      </p:sp>
      <p:sp>
        <p:nvSpPr>
          <p:cNvPr id="9" name="ZoneTexte 8">
            <a:extLst>
              <a:ext uri="{FF2B5EF4-FFF2-40B4-BE49-F238E27FC236}">
                <a16:creationId xmlns:a16="http://schemas.microsoft.com/office/drawing/2014/main" id="{0BECC8FB-E316-4364-A4A7-9C059E433D6E}"/>
              </a:ext>
            </a:extLst>
          </p:cNvPr>
          <p:cNvSpPr txBox="1"/>
          <p:nvPr/>
        </p:nvSpPr>
        <p:spPr>
          <a:xfrm>
            <a:off x="257034" y="5863312"/>
            <a:ext cx="9962147" cy="646331"/>
          </a:xfrm>
          <a:prstGeom prst="rect">
            <a:avLst/>
          </a:prstGeom>
          <a:noFill/>
        </p:spPr>
        <p:txBody>
          <a:bodyPr wrap="square" rtlCol="0">
            <a:spAutoFit/>
          </a:bodyPr>
          <a:lstStyle/>
          <a:p>
            <a:r>
              <a:rPr lang="fr-FR" dirty="0"/>
              <a:t>Voici mes deux prototypes de mon IHM de simulation de séisme.</a:t>
            </a:r>
          </a:p>
          <a:p>
            <a:r>
              <a:rPr lang="fr-FR" dirty="0"/>
              <a:t>Une version pour ordinateur et un autre pour Smartphone.</a:t>
            </a:r>
          </a:p>
        </p:txBody>
      </p:sp>
      <p:pic>
        <p:nvPicPr>
          <p:cNvPr id="4" name="Image 3">
            <a:extLst>
              <a:ext uri="{FF2B5EF4-FFF2-40B4-BE49-F238E27FC236}">
                <a16:creationId xmlns:a16="http://schemas.microsoft.com/office/drawing/2014/main" id="{91C8FFD5-99FC-407A-96C9-5D2D6B14E0A2}"/>
              </a:ext>
            </a:extLst>
          </p:cNvPr>
          <p:cNvPicPr>
            <a:picLocks noChangeAspect="1"/>
          </p:cNvPicPr>
          <p:nvPr/>
        </p:nvPicPr>
        <p:blipFill>
          <a:blip r:embed="rId2"/>
          <a:stretch>
            <a:fillRect/>
          </a:stretch>
        </p:blipFill>
        <p:spPr>
          <a:xfrm>
            <a:off x="535747" y="1088943"/>
            <a:ext cx="5095968" cy="4597983"/>
          </a:xfrm>
          <a:prstGeom prst="rect">
            <a:avLst/>
          </a:prstGeom>
        </p:spPr>
      </p:pic>
      <p:pic>
        <p:nvPicPr>
          <p:cNvPr id="8" name="Image 7">
            <a:extLst>
              <a:ext uri="{FF2B5EF4-FFF2-40B4-BE49-F238E27FC236}">
                <a16:creationId xmlns:a16="http://schemas.microsoft.com/office/drawing/2014/main" id="{0956AB4C-6E5B-430B-A0A5-1B4D2D860797}"/>
              </a:ext>
            </a:extLst>
          </p:cNvPr>
          <p:cNvPicPr>
            <a:picLocks noChangeAspect="1"/>
          </p:cNvPicPr>
          <p:nvPr/>
        </p:nvPicPr>
        <p:blipFill>
          <a:blip r:embed="rId3"/>
          <a:stretch>
            <a:fillRect/>
          </a:stretch>
        </p:blipFill>
        <p:spPr>
          <a:xfrm>
            <a:off x="6261865" y="1089972"/>
            <a:ext cx="2304620" cy="4596954"/>
          </a:xfrm>
          <a:prstGeom prst="rect">
            <a:avLst/>
          </a:prstGeom>
        </p:spPr>
      </p:pic>
      <p:sp>
        <p:nvSpPr>
          <p:cNvPr id="3" name="ZoneTexte 2">
            <a:extLst>
              <a:ext uri="{FF2B5EF4-FFF2-40B4-BE49-F238E27FC236}">
                <a16:creationId xmlns:a16="http://schemas.microsoft.com/office/drawing/2014/main" id="{FCF7579E-E500-4E87-B148-28BA0175FC45}"/>
              </a:ext>
            </a:extLst>
          </p:cNvPr>
          <p:cNvSpPr txBox="1"/>
          <p:nvPr/>
        </p:nvSpPr>
        <p:spPr>
          <a:xfrm>
            <a:off x="8566485" y="1387642"/>
            <a:ext cx="3489157" cy="5078313"/>
          </a:xfrm>
          <a:prstGeom prst="rect">
            <a:avLst/>
          </a:prstGeom>
          <a:noFill/>
        </p:spPr>
        <p:txBody>
          <a:bodyPr wrap="square" rtlCol="0">
            <a:spAutoFit/>
          </a:bodyPr>
          <a:lstStyle/>
          <a:p>
            <a:r>
              <a:rPr lang="fr-FR" dirty="0"/>
              <a:t>Pour accéder à cette IHM une page d’authentification pour la sécurité de nos données  sera en amont.</a:t>
            </a:r>
          </a:p>
          <a:p>
            <a:r>
              <a:rPr lang="fr-FR" dirty="0"/>
              <a:t>Dès le lancement de la simulation, le chrono est lancer ainsi que l’heure de début enregistrer et les organes de signalisation actif.</a:t>
            </a:r>
          </a:p>
          <a:p>
            <a:r>
              <a:rPr lang="fr-FR" dirty="0"/>
              <a:t>Dès l'arrêt de la simulation le chrono est arrêter ,l’heure de fin enregistrer, les organes de signalisation arrêter  et l’heure de fin enregistrer .</a:t>
            </a:r>
          </a:p>
          <a:p>
            <a:r>
              <a:rPr lang="fr-FR" dirty="0"/>
              <a:t>Toutes ses informations de la simulation seront enregistrer dans la base de donnée « </a:t>
            </a:r>
            <a:r>
              <a:rPr lang="fr-FR" b="1" dirty="0" err="1"/>
              <a:t>EarthquakesDB</a:t>
            </a:r>
            <a:r>
              <a:rPr lang="fr-FR" dirty="0"/>
              <a:t> ».</a:t>
            </a:r>
          </a:p>
        </p:txBody>
      </p:sp>
    </p:spTree>
    <p:extLst>
      <p:ext uri="{BB962C8B-B14F-4D97-AF65-F5344CB8AC3E}">
        <p14:creationId xmlns:p14="http://schemas.microsoft.com/office/powerpoint/2010/main" val="17594360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2A6EFA-14ED-4936-8936-0F1C411BB89D}"/>
              </a:ext>
            </a:extLst>
          </p:cNvPr>
          <p:cNvSpPr>
            <a:spLocks noGrp="1"/>
          </p:cNvSpPr>
          <p:nvPr>
            <p:ph type="title"/>
          </p:nvPr>
        </p:nvSpPr>
        <p:spPr/>
        <p:txBody>
          <a:bodyPr/>
          <a:lstStyle/>
          <a:p>
            <a:r>
              <a:rPr lang="fr-FR" b="1" i="1" u="sng" dirty="0">
                <a:solidFill>
                  <a:srgbClr val="92D050"/>
                </a:solidFill>
              </a:rPr>
              <a:t>3)Sauvegarde des données de L’ESP32 sur DB</a:t>
            </a:r>
          </a:p>
        </p:txBody>
      </p:sp>
      <p:sp>
        <p:nvSpPr>
          <p:cNvPr id="3" name="Espace réservé du contenu 2">
            <a:extLst>
              <a:ext uri="{FF2B5EF4-FFF2-40B4-BE49-F238E27FC236}">
                <a16:creationId xmlns:a16="http://schemas.microsoft.com/office/drawing/2014/main" id="{E14AD574-F8A8-4821-8887-6BD92405AC8E}"/>
              </a:ext>
            </a:extLst>
          </p:cNvPr>
          <p:cNvSpPr>
            <a:spLocks noGrp="1"/>
          </p:cNvSpPr>
          <p:nvPr>
            <p:ph idx="1"/>
          </p:nvPr>
        </p:nvSpPr>
        <p:spPr>
          <a:xfrm>
            <a:off x="0" y="1702951"/>
            <a:ext cx="12095747" cy="4195481"/>
          </a:xfrm>
        </p:spPr>
        <p:txBody>
          <a:bodyPr/>
          <a:lstStyle/>
          <a:p>
            <a:r>
              <a:rPr lang="fr-FR" dirty="0"/>
              <a:t>Le script PHP sera chargé de recevoir les demandes entrantes de l'ESP32 et d'insérer les données des capteurs ADXL345 dans une base de données MySQL appeler </a:t>
            </a:r>
            <a:r>
              <a:rPr lang="fr-FR" dirty="0" err="1"/>
              <a:t>EarthquakesDB</a:t>
            </a:r>
            <a:r>
              <a:rPr lang="fr-FR" dirty="0"/>
              <a:t>.</a:t>
            </a:r>
          </a:p>
          <a:p>
            <a:r>
              <a:rPr lang="fr-FR" dirty="0"/>
              <a:t>Ils permettent de sauvegarder les données reçu par le capteur ADXL345.</a:t>
            </a:r>
          </a:p>
          <a:p>
            <a:pPr marL="0" indent="0">
              <a:buNone/>
            </a:pPr>
            <a:r>
              <a:rPr lang="fr-FR" dirty="0"/>
              <a:t>Les 3 codes sont disponibles sur GIT</a:t>
            </a:r>
          </a:p>
        </p:txBody>
      </p:sp>
      <p:pic>
        <p:nvPicPr>
          <p:cNvPr id="4" name="Image 3">
            <a:extLst>
              <a:ext uri="{FF2B5EF4-FFF2-40B4-BE49-F238E27FC236}">
                <a16:creationId xmlns:a16="http://schemas.microsoft.com/office/drawing/2014/main" id="{3B81DD1E-9765-4CBC-83E6-95344E4E4CE5}"/>
              </a:ext>
            </a:extLst>
          </p:cNvPr>
          <p:cNvPicPr>
            <a:picLocks noChangeAspect="1"/>
          </p:cNvPicPr>
          <p:nvPr/>
        </p:nvPicPr>
        <p:blipFill>
          <a:blip r:embed="rId2"/>
          <a:stretch>
            <a:fillRect/>
          </a:stretch>
        </p:blipFill>
        <p:spPr>
          <a:xfrm>
            <a:off x="288757" y="3716622"/>
            <a:ext cx="4580021" cy="2576262"/>
          </a:xfrm>
          <a:prstGeom prst="rect">
            <a:avLst/>
          </a:prstGeom>
        </p:spPr>
      </p:pic>
      <p:pic>
        <p:nvPicPr>
          <p:cNvPr id="5" name="Image 4">
            <a:extLst>
              <a:ext uri="{FF2B5EF4-FFF2-40B4-BE49-F238E27FC236}">
                <a16:creationId xmlns:a16="http://schemas.microsoft.com/office/drawing/2014/main" id="{C9C82785-2AFB-4273-BB88-38A2ED7F1C6E}"/>
              </a:ext>
            </a:extLst>
          </p:cNvPr>
          <p:cNvPicPr>
            <a:picLocks noChangeAspect="1"/>
          </p:cNvPicPr>
          <p:nvPr/>
        </p:nvPicPr>
        <p:blipFill>
          <a:blip r:embed="rId3"/>
          <a:stretch>
            <a:fillRect/>
          </a:stretch>
        </p:blipFill>
        <p:spPr>
          <a:xfrm>
            <a:off x="3679950" y="4150658"/>
            <a:ext cx="4580021" cy="2576262"/>
          </a:xfrm>
          <a:prstGeom prst="rect">
            <a:avLst/>
          </a:prstGeom>
        </p:spPr>
      </p:pic>
      <p:pic>
        <p:nvPicPr>
          <p:cNvPr id="6" name="Image 5">
            <a:extLst>
              <a:ext uri="{FF2B5EF4-FFF2-40B4-BE49-F238E27FC236}">
                <a16:creationId xmlns:a16="http://schemas.microsoft.com/office/drawing/2014/main" id="{69ECFA6F-2A5B-48EC-A5D7-BBF63B3CCFD4}"/>
              </a:ext>
            </a:extLst>
          </p:cNvPr>
          <p:cNvPicPr>
            <a:picLocks noChangeAspect="1"/>
          </p:cNvPicPr>
          <p:nvPr/>
        </p:nvPicPr>
        <p:blipFill>
          <a:blip r:embed="rId4"/>
          <a:stretch>
            <a:fillRect/>
          </a:stretch>
        </p:blipFill>
        <p:spPr>
          <a:xfrm>
            <a:off x="6913555" y="3450724"/>
            <a:ext cx="4989688" cy="2819917"/>
          </a:xfrm>
          <a:prstGeom prst="rect">
            <a:avLst/>
          </a:prstGeom>
        </p:spPr>
      </p:pic>
    </p:spTree>
    <p:extLst>
      <p:ext uri="{BB962C8B-B14F-4D97-AF65-F5344CB8AC3E}">
        <p14:creationId xmlns:p14="http://schemas.microsoft.com/office/powerpoint/2010/main" val="41092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879DE9B-280A-4E07-8092-8F5291DB1E9A}"/>
              </a:ext>
            </a:extLst>
          </p:cNvPr>
          <p:cNvSpPr>
            <a:spLocks noGrp="1"/>
          </p:cNvSpPr>
          <p:nvPr>
            <p:ph type="title"/>
          </p:nvPr>
        </p:nvSpPr>
        <p:spPr>
          <a:xfrm>
            <a:off x="646111" y="452718"/>
            <a:ext cx="9404723" cy="782524"/>
          </a:xfrm>
        </p:spPr>
        <p:txBody>
          <a:bodyPr/>
          <a:lstStyle/>
          <a:p>
            <a:r>
              <a:rPr lang="fr-FR" b="1" i="1" u="sng" dirty="0">
                <a:solidFill>
                  <a:srgbClr val="92D050"/>
                </a:solidFill>
              </a:rPr>
              <a:t>4)Séquenceur de séisme</a:t>
            </a:r>
          </a:p>
        </p:txBody>
      </p:sp>
      <p:sp>
        <p:nvSpPr>
          <p:cNvPr id="3" name="Espace réservé du contenu 2">
            <a:extLst>
              <a:ext uri="{FF2B5EF4-FFF2-40B4-BE49-F238E27FC236}">
                <a16:creationId xmlns:a16="http://schemas.microsoft.com/office/drawing/2014/main" id="{C0A92C18-52AC-459C-B7D2-92EC8359B224}"/>
              </a:ext>
            </a:extLst>
          </p:cNvPr>
          <p:cNvSpPr>
            <a:spLocks noGrp="1"/>
          </p:cNvSpPr>
          <p:nvPr>
            <p:ph idx="1"/>
          </p:nvPr>
        </p:nvSpPr>
        <p:spPr>
          <a:xfrm>
            <a:off x="389439" y="1331259"/>
            <a:ext cx="8973222" cy="5308080"/>
          </a:xfrm>
        </p:spPr>
        <p:txBody>
          <a:bodyPr>
            <a:normAutofit lnSpcReduction="10000"/>
          </a:bodyPr>
          <a:lstStyle/>
          <a:p>
            <a:r>
              <a:rPr lang="fr-FR" dirty="0"/>
              <a:t>Ce qui nous permettra d’avoir une séquence des ondes du séismes est un accéléromètre ,précisément le moment ADXL345 ,qui nous permettra d’avoir les 3 axes (X,Y,Z). Il mesure l'accélération statique de la gravité dans les applications de détection d'inclinaison, et l'accélération dynamique résultant de mouvements ou de chocs. La haute résolution (4 mg/LSB) permet de mesurer les variations d'inclinaison inférieures à 1,0°.</a:t>
            </a:r>
          </a:p>
          <a:p>
            <a:r>
              <a:rPr lang="fr-FR" dirty="0"/>
              <a:t>Il me sera utile pour  le séquenceur de séisme car  nous pouvons représenter les données  des 3 axes graphiquement donc une séquence et il est compatible avec notre ESP32.</a:t>
            </a:r>
          </a:p>
          <a:p>
            <a:r>
              <a:rPr lang="fr-FR" dirty="0"/>
              <a:t>Plusieurs fonctions de détection spéciales sont fournies. La détection d'activité et d'inactivité détecte la présence ou l'absence de mouvement, et si l'accélération sur un axe dépasse le niveau défini par l'utilisateur. La détection de toucher permet de détecter les pressions simples et doubles. La détection de chute libre permet de détecter si le dispositif tombe. Ces fonctions peuvent être mappées sur une ou deux des broches de sortie d'interruption. </a:t>
            </a:r>
          </a:p>
        </p:txBody>
      </p:sp>
      <p:pic>
        <p:nvPicPr>
          <p:cNvPr id="1026" name="Picture 2" descr="ADXL345 - Accéléromètre à trois axes (-2g / 4g / 8g / 16g) avec ...">
            <a:extLst>
              <a:ext uri="{FF2B5EF4-FFF2-40B4-BE49-F238E27FC236}">
                <a16:creationId xmlns:a16="http://schemas.microsoft.com/office/drawing/2014/main" id="{AA36CE5F-CF26-40DD-86C7-67A0248700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31672" y="1403683"/>
            <a:ext cx="2370889" cy="1778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22482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5FB447BA-6984-4657-9F58-186800D607DB}"/>
              </a:ext>
            </a:extLst>
          </p:cNvPr>
          <p:cNvSpPr>
            <a:spLocks noGrp="1"/>
          </p:cNvSpPr>
          <p:nvPr>
            <p:ph idx="1"/>
          </p:nvPr>
        </p:nvSpPr>
        <p:spPr>
          <a:xfrm>
            <a:off x="124745" y="304330"/>
            <a:ext cx="8850814" cy="1659498"/>
          </a:xfrm>
        </p:spPr>
        <p:txBody>
          <a:bodyPr>
            <a:normAutofit fontScale="92500"/>
          </a:bodyPr>
          <a:lstStyle/>
          <a:p>
            <a:r>
              <a:rPr lang="fr-FR" dirty="0"/>
              <a:t>J’ai pu procéder à des tests sur mon Smartphone avec une application qui me donne la séquence des 3axes X,Y,Z.</a:t>
            </a:r>
          </a:p>
          <a:p>
            <a:r>
              <a:rPr lang="fr-FR" dirty="0"/>
              <a:t>Donc  mon séquenceur de séisme sera un accéléromètre(ADXL345).</a:t>
            </a:r>
          </a:p>
          <a:p>
            <a:r>
              <a:rPr lang="fr-FR" dirty="0"/>
              <a:t>Le code pour relier ESP32 au ADXL345 est sur GIT.</a:t>
            </a:r>
          </a:p>
          <a:p>
            <a:endParaRPr lang="fr-FR" dirty="0"/>
          </a:p>
        </p:txBody>
      </p:sp>
      <p:pic>
        <p:nvPicPr>
          <p:cNvPr id="7" name="Image 6">
            <a:extLst>
              <a:ext uri="{FF2B5EF4-FFF2-40B4-BE49-F238E27FC236}">
                <a16:creationId xmlns:a16="http://schemas.microsoft.com/office/drawing/2014/main" id="{B6B32C79-50CF-4A0A-9453-64749BAC609D}"/>
              </a:ext>
            </a:extLst>
          </p:cNvPr>
          <p:cNvPicPr>
            <a:picLocks noChangeAspect="1"/>
          </p:cNvPicPr>
          <p:nvPr/>
        </p:nvPicPr>
        <p:blipFill rotWithShape="1">
          <a:blip r:embed="rId2"/>
          <a:srcRect t="9269"/>
          <a:stretch/>
        </p:blipFill>
        <p:spPr>
          <a:xfrm>
            <a:off x="123617" y="1789735"/>
            <a:ext cx="2774783" cy="4475746"/>
          </a:xfrm>
          <a:prstGeom prst="rect">
            <a:avLst/>
          </a:prstGeom>
        </p:spPr>
      </p:pic>
      <p:sp>
        <p:nvSpPr>
          <p:cNvPr id="2" name="ZoneTexte 1">
            <a:extLst>
              <a:ext uri="{FF2B5EF4-FFF2-40B4-BE49-F238E27FC236}">
                <a16:creationId xmlns:a16="http://schemas.microsoft.com/office/drawing/2014/main" id="{B4CE168F-0035-4BE1-98DC-6C0F9E56BE86}"/>
              </a:ext>
            </a:extLst>
          </p:cNvPr>
          <p:cNvSpPr txBox="1"/>
          <p:nvPr/>
        </p:nvSpPr>
        <p:spPr>
          <a:xfrm>
            <a:off x="373669" y="6242457"/>
            <a:ext cx="2683751" cy="369332"/>
          </a:xfrm>
          <a:prstGeom prst="rect">
            <a:avLst/>
          </a:prstGeom>
          <a:noFill/>
        </p:spPr>
        <p:txBody>
          <a:bodyPr wrap="square" rtlCol="0">
            <a:spAutoFit/>
          </a:bodyPr>
          <a:lstStyle/>
          <a:p>
            <a:r>
              <a:rPr lang="fr-FR" dirty="0"/>
              <a:t>Graphique  </a:t>
            </a:r>
            <a:r>
              <a:rPr lang="fr-FR" b="1" dirty="0">
                <a:solidFill>
                  <a:srgbClr val="FF0000"/>
                </a:solidFill>
              </a:rPr>
              <a:t>X</a:t>
            </a:r>
            <a:r>
              <a:rPr lang="fr-FR" b="1" dirty="0"/>
              <a:t>,</a:t>
            </a:r>
            <a:r>
              <a:rPr lang="fr-FR" b="1" dirty="0">
                <a:solidFill>
                  <a:srgbClr val="92D050"/>
                </a:solidFill>
              </a:rPr>
              <a:t>Y</a:t>
            </a:r>
            <a:r>
              <a:rPr lang="fr-FR" b="1" dirty="0"/>
              <a:t>,</a:t>
            </a:r>
            <a:r>
              <a:rPr lang="fr-FR" b="1" dirty="0">
                <a:solidFill>
                  <a:srgbClr val="0070C0"/>
                </a:solidFill>
              </a:rPr>
              <a:t>Z</a:t>
            </a:r>
          </a:p>
        </p:txBody>
      </p:sp>
    </p:spTree>
    <p:extLst>
      <p:ext uri="{BB962C8B-B14F-4D97-AF65-F5344CB8AC3E}">
        <p14:creationId xmlns:p14="http://schemas.microsoft.com/office/powerpoint/2010/main" val="8141792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27E74B9F-966E-4B0F-BA70-486C5C958400}"/>
              </a:ext>
            </a:extLst>
          </p:cNvPr>
          <p:cNvPicPr>
            <a:picLocks noChangeAspect="1"/>
          </p:cNvPicPr>
          <p:nvPr/>
        </p:nvPicPr>
        <p:blipFill>
          <a:blip r:embed="rId2"/>
          <a:stretch>
            <a:fillRect/>
          </a:stretch>
        </p:blipFill>
        <p:spPr>
          <a:xfrm>
            <a:off x="0" y="283411"/>
            <a:ext cx="2773920" cy="4413887"/>
          </a:xfrm>
          <a:prstGeom prst="rect">
            <a:avLst/>
          </a:prstGeom>
        </p:spPr>
      </p:pic>
      <p:pic>
        <p:nvPicPr>
          <p:cNvPr id="5" name="Image 4">
            <a:extLst>
              <a:ext uri="{FF2B5EF4-FFF2-40B4-BE49-F238E27FC236}">
                <a16:creationId xmlns:a16="http://schemas.microsoft.com/office/drawing/2014/main" id="{DB4DEB1A-9077-487F-8F86-30F611EC5AB8}"/>
              </a:ext>
            </a:extLst>
          </p:cNvPr>
          <p:cNvPicPr>
            <a:picLocks noChangeAspect="1"/>
          </p:cNvPicPr>
          <p:nvPr/>
        </p:nvPicPr>
        <p:blipFill rotWithShape="1">
          <a:blip r:embed="rId3"/>
          <a:srcRect t="8889"/>
          <a:stretch/>
        </p:blipFill>
        <p:spPr>
          <a:xfrm>
            <a:off x="3070437" y="202839"/>
            <a:ext cx="2774781" cy="4494459"/>
          </a:xfrm>
          <a:prstGeom prst="rect">
            <a:avLst/>
          </a:prstGeom>
        </p:spPr>
      </p:pic>
      <p:pic>
        <p:nvPicPr>
          <p:cNvPr id="6" name="Image 5">
            <a:extLst>
              <a:ext uri="{FF2B5EF4-FFF2-40B4-BE49-F238E27FC236}">
                <a16:creationId xmlns:a16="http://schemas.microsoft.com/office/drawing/2014/main" id="{C31FE798-ADCC-42C0-8203-0627A96DA235}"/>
              </a:ext>
            </a:extLst>
          </p:cNvPr>
          <p:cNvPicPr>
            <a:picLocks noChangeAspect="1"/>
          </p:cNvPicPr>
          <p:nvPr/>
        </p:nvPicPr>
        <p:blipFill rotWithShape="1">
          <a:blip r:embed="rId4"/>
          <a:srcRect t="8748" b="258"/>
          <a:stretch/>
        </p:blipFill>
        <p:spPr>
          <a:xfrm>
            <a:off x="6096000" y="170575"/>
            <a:ext cx="2789915" cy="4513172"/>
          </a:xfrm>
          <a:prstGeom prst="rect">
            <a:avLst/>
          </a:prstGeom>
        </p:spPr>
      </p:pic>
      <p:sp>
        <p:nvSpPr>
          <p:cNvPr id="8" name="ZoneTexte 7">
            <a:extLst>
              <a:ext uri="{FF2B5EF4-FFF2-40B4-BE49-F238E27FC236}">
                <a16:creationId xmlns:a16="http://schemas.microsoft.com/office/drawing/2014/main" id="{3A685CCF-747C-4C7C-9189-6F52845404CF}"/>
              </a:ext>
            </a:extLst>
          </p:cNvPr>
          <p:cNvSpPr txBox="1"/>
          <p:nvPr/>
        </p:nvSpPr>
        <p:spPr>
          <a:xfrm>
            <a:off x="6528921" y="4643822"/>
            <a:ext cx="2683751" cy="369332"/>
          </a:xfrm>
          <a:prstGeom prst="rect">
            <a:avLst/>
          </a:prstGeom>
          <a:noFill/>
        </p:spPr>
        <p:txBody>
          <a:bodyPr wrap="square" rtlCol="0">
            <a:spAutoFit/>
          </a:bodyPr>
          <a:lstStyle/>
          <a:p>
            <a:r>
              <a:rPr lang="fr-FR" dirty="0"/>
              <a:t>Graphique </a:t>
            </a:r>
            <a:r>
              <a:rPr lang="fr-FR" b="1" dirty="0">
                <a:solidFill>
                  <a:srgbClr val="00B0F0"/>
                </a:solidFill>
              </a:rPr>
              <a:t>Z</a:t>
            </a:r>
          </a:p>
        </p:txBody>
      </p:sp>
      <p:sp>
        <p:nvSpPr>
          <p:cNvPr id="9" name="ZoneTexte 8">
            <a:extLst>
              <a:ext uri="{FF2B5EF4-FFF2-40B4-BE49-F238E27FC236}">
                <a16:creationId xmlns:a16="http://schemas.microsoft.com/office/drawing/2014/main" id="{FC5AED09-4E0E-4490-828A-F0205598299B}"/>
              </a:ext>
            </a:extLst>
          </p:cNvPr>
          <p:cNvSpPr txBox="1"/>
          <p:nvPr/>
        </p:nvSpPr>
        <p:spPr>
          <a:xfrm>
            <a:off x="3378523" y="4678581"/>
            <a:ext cx="2683751" cy="369332"/>
          </a:xfrm>
          <a:prstGeom prst="rect">
            <a:avLst/>
          </a:prstGeom>
          <a:noFill/>
        </p:spPr>
        <p:txBody>
          <a:bodyPr wrap="square" rtlCol="0">
            <a:spAutoFit/>
          </a:bodyPr>
          <a:lstStyle/>
          <a:p>
            <a:r>
              <a:rPr lang="fr-FR" dirty="0"/>
              <a:t>Graphique </a:t>
            </a:r>
            <a:r>
              <a:rPr lang="fr-FR" b="1" dirty="0">
                <a:solidFill>
                  <a:srgbClr val="92D050"/>
                </a:solidFill>
              </a:rPr>
              <a:t>Y</a:t>
            </a:r>
          </a:p>
        </p:txBody>
      </p:sp>
      <p:sp>
        <p:nvSpPr>
          <p:cNvPr id="10" name="ZoneTexte 9">
            <a:extLst>
              <a:ext uri="{FF2B5EF4-FFF2-40B4-BE49-F238E27FC236}">
                <a16:creationId xmlns:a16="http://schemas.microsoft.com/office/drawing/2014/main" id="{49D0D74A-88B9-4F6C-BE41-68186CC9E7FD}"/>
              </a:ext>
            </a:extLst>
          </p:cNvPr>
          <p:cNvSpPr txBox="1"/>
          <p:nvPr/>
        </p:nvSpPr>
        <p:spPr>
          <a:xfrm>
            <a:off x="322793" y="4697298"/>
            <a:ext cx="2683751" cy="369332"/>
          </a:xfrm>
          <a:prstGeom prst="rect">
            <a:avLst/>
          </a:prstGeom>
          <a:noFill/>
        </p:spPr>
        <p:txBody>
          <a:bodyPr wrap="square" rtlCol="0">
            <a:spAutoFit/>
          </a:bodyPr>
          <a:lstStyle/>
          <a:p>
            <a:r>
              <a:rPr lang="fr-FR" dirty="0"/>
              <a:t>Graphique </a:t>
            </a:r>
            <a:r>
              <a:rPr lang="fr-FR" b="1" dirty="0">
                <a:solidFill>
                  <a:srgbClr val="FF0000"/>
                </a:solidFill>
              </a:rPr>
              <a:t>X</a:t>
            </a:r>
          </a:p>
        </p:txBody>
      </p:sp>
      <p:sp>
        <p:nvSpPr>
          <p:cNvPr id="11" name="Espace réservé du contenu 10">
            <a:extLst>
              <a:ext uri="{FF2B5EF4-FFF2-40B4-BE49-F238E27FC236}">
                <a16:creationId xmlns:a16="http://schemas.microsoft.com/office/drawing/2014/main" id="{C71C1F22-7F7D-465D-B968-FA738EF10CEC}"/>
              </a:ext>
            </a:extLst>
          </p:cNvPr>
          <p:cNvSpPr txBox="1">
            <a:spLocks noGrp="1"/>
          </p:cNvSpPr>
          <p:nvPr>
            <p:ph idx="1"/>
          </p:nvPr>
        </p:nvSpPr>
        <p:spPr>
          <a:xfrm>
            <a:off x="8670758" y="1225689"/>
            <a:ext cx="3585412" cy="5632311"/>
          </a:xfrm>
          <a:prstGeom prst="rect">
            <a:avLst/>
          </a:prstGeom>
          <a:noFill/>
        </p:spPr>
        <p:txBody>
          <a:bodyPr wrap="square" rtlCol="0">
            <a:spAutoFit/>
          </a:bodyPr>
          <a:lstStyle/>
          <a:p>
            <a:r>
              <a:rPr lang="fr-FR" sz="1200" dirty="0"/>
              <a:t>Comptage d'événements de l'accéléromètre avec cette application en secouant ou en faisant tourner votre appareil. Le capteur d'accéléromètre est continuellement surveillé et lorsque le niveau de détection est franchi, le compteur est augmenté de un.</a:t>
            </a:r>
            <a:br>
              <a:rPr lang="fr-FR" sz="1200" dirty="0"/>
            </a:br>
            <a:br>
              <a:rPr lang="fr-FR" sz="1200" dirty="0"/>
            </a:br>
            <a:r>
              <a:rPr lang="fr-FR" sz="1200" dirty="0"/>
              <a:t>• détecter l'accélération dans l'un des </a:t>
            </a:r>
            <a:r>
              <a:rPr lang="fr-FR" sz="1200" b="1" dirty="0">
                <a:solidFill>
                  <a:srgbClr val="FF0000"/>
                </a:solidFill>
              </a:rPr>
              <a:t>X</a:t>
            </a:r>
            <a:r>
              <a:rPr lang="fr-FR" sz="1200" dirty="0"/>
              <a:t>, l'axe </a:t>
            </a:r>
            <a:r>
              <a:rPr lang="fr-FR" sz="1200" b="1" dirty="0">
                <a:solidFill>
                  <a:srgbClr val="00B050"/>
                </a:solidFill>
              </a:rPr>
              <a:t>Y</a:t>
            </a:r>
            <a:r>
              <a:rPr lang="fr-FR" sz="1200" dirty="0"/>
              <a:t> </a:t>
            </a:r>
            <a:r>
              <a:rPr lang="fr-FR" sz="1200" b="1" dirty="0">
                <a:solidFill>
                  <a:srgbClr val="00B0F0"/>
                </a:solidFill>
              </a:rPr>
              <a:t>Z</a:t>
            </a:r>
            <a:r>
              <a:rPr lang="fr-FR" sz="1200" dirty="0"/>
              <a:t>, la grandeur de l'accélération, ou les angles autour de l'axe </a:t>
            </a:r>
            <a:r>
              <a:rPr lang="fr-FR" sz="1200" b="1" dirty="0">
                <a:solidFill>
                  <a:srgbClr val="00B0F0"/>
                </a:solidFill>
              </a:rPr>
              <a:t>Z</a:t>
            </a:r>
            <a:r>
              <a:rPr lang="fr-FR" sz="1200" dirty="0"/>
              <a:t> de l'appareil ou plan </a:t>
            </a:r>
            <a:r>
              <a:rPr lang="fr-FR" sz="1200" b="1" dirty="0">
                <a:solidFill>
                  <a:srgbClr val="FF0000"/>
                </a:solidFill>
              </a:rPr>
              <a:t>X</a:t>
            </a:r>
            <a:r>
              <a:rPr lang="fr-FR" sz="1200" b="1" dirty="0">
                <a:solidFill>
                  <a:srgbClr val="92D050"/>
                </a:solidFill>
              </a:rPr>
              <a:t>Y</a:t>
            </a:r>
            <a:r>
              <a:rPr lang="fr-FR" sz="1200" dirty="0"/>
              <a:t>.</a:t>
            </a:r>
            <a:br>
              <a:rPr lang="fr-FR" sz="1200" dirty="0"/>
            </a:br>
            <a:br>
              <a:rPr lang="fr-FR" sz="1200" dirty="0"/>
            </a:br>
            <a:r>
              <a:rPr lang="fr-FR" sz="1200" dirty="0"/>
              <a:t>• Détection de front montant ou descendant au-delà du niveau de détection.</a:t>
            </a:r>
            <a:br>
              <a:rPr lang="fr-FR" sz="1200" dirty="0"/>
            </a:br>
            <a:br>
              <a:rPr lang="fr-FR" sz="1200" dirty="0"/>
            </a:br>
            <a:r>
              <a:rPr lang="fr-FR" sz="1200" dirty="0"/>
              <a:t>• option de couplage AC ou DC.</a:t>
            </a:r>
            <a:br>
              <a:rPr lang="fr-FR" sz="1200" dirty="0"/>
            </a:br>
            <a:br>
              <a:rPr lang="fr-FR" sz="1200" dirty="0"/>
            </a:br>
            <a:r>
              <a:rPr lang="fr-FR" sz="1200" dirty="0"/>
              <a:t>• Ajuster la vitesse de mesure de l'une des 12 fréquences comprises entre 0,5 Hz et 2 kHz.</a:t>
            </a:r>
            <a:br>
              <a:rPr lang="fr-FR" sz="1200" dirty="0"/>
            </a:br>
            <a:br>
              <a:rPr lang="fr-FR" sz="1200" dirty="0"/>
            </a:br>
            <a:r>
              <a:rPr lang="fr-FR" sz="1200" dirty="0"/>
              <a:t>• Réduire les doubles comptes sans comptage en option attente après la détection.</a:t>
            </a:r>
            <a:br>
              <a:rPr lang="fr-FR" sz="1200" dirty="0"/>
            </a:br>
            <a:br>
              <a:rPr lang="fr-FR" sz="1200" dirty="0"/>
            </a:br>
            <a:r>
              <a:rPr lang="fr-FR" sz="1200" dirty="0"/>
              <a:t>• Graphique des entrées de l'accéléromètre en coordonnées cartésiennes et / ou sphériques.</a:t>
            </a:r>
            <a:endParaRPr lang="fr-FR" sz="1200" b="1" dirty="0">
              <a:solidFill>
                <a:srgbClr val="FF0000"/>
              </a:solidFill>
            </a:endParaRPr>
          </a:p>
        </p:txBody>
      </p:sp>
    </p:spTree>
    <p:extLst>
      <p:ext uri="{BB962C8B-B14F-4D97-AF65-F5344CB8AC3E}">
        <p14:creationId xmlns:p14="http://schemas.microsoft.com/office/powerpoint/2010/main" val="23805264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BE1AEB-50FA-4A06-960E-FF69828FC127}"/>
              </a:ext>
            </a:extLst>
          </p:cNvPr>
          <p:cNvSpPr>
            <a:spLocks noGrp="1"/>
          </p:cNvSpPr>
          <p:nvPr>
            <p:ph type="title"/>
          </p:nvPr>
        </p:nvSpPr>
        <p:spPr/>
        <p:txBody>
          <a:bodyPr/>
          <a:lstStyle/>
          <a:p>
            <a:r>
              <a:rPr lang="fr-FR" b="1" i="1" u="sng" dirty="0"/>
              <a:t>Annexe</a:t>
            </a:r>
            <a:r>
              <a:rPr lang="fr-FR" dirty="0"/>
              <a:t> </a:t>
            </a:r>
          </a:p>
        </p:txBody>
      </p:sp>
      <p:sp>
        <p:nvSpPr>
          <p:cNvPr id="3" name="Espace réservé du contenu 2">
            <a:extLst>
              <a:ext uri="{FF2B5EF4-FFF2-40B4-BE49-F238E27FC236}">
                <a16:creationId xmlns:a16="http://schemas.microsoft.com/office/drawing/2014/main" id="{B9B28A9E-1CF4-415A-91FD-60C512C0B343}"/>
              </a:ext>
            </a:extLst>
          </p:cNvPr>
          <p:cNvSpPr>
            <a:spLocks noGrp="1"/>
          </p:cNvSpPr>
          <p:nvPr>
            <p:ph idx="1"/>
          </p:nvPr>
        </p:nvSpPr>
        <p:spPr>
          <a:xfrm>
            <a:off x="991018" y="1403213"/>
            <a:ext cx="8946541" cy="4195481"/>
          </a:xfrm>
        </p:spPr>
        <p:txBody>
          <a:bodyPr/>
          <a:lstStyle/>
          <a:p>
            <a:pPr>
              <a:lnSpc>
                <a:spcPct val="150000"/>
              </a:lnSpc>
            </a:pPr>
            <a:r>
              <a:rPr lang="fr-FR" dirty="0"/>
              <a:t>Budget : 400 euros</a:t>
            </a:r>
          </a:p>
          <a:p>
            <a:pPr>
              <a:lnSpc>
                <a:spcPct val="150000"/>
              </a:lnSpc>
            </a:pPr>
            <a:r>
              <a:rPr lang="fr-FR" dirty="0"/>
              <a:t>Nombre d’étudiants : 3</a:t>
            </a:r>
          </a:p>
          <a:p>
            <a:pPr>
              <a:lnSpc>
                <a:spcPct val="150000"/>
              </a:lnSpc>
            </a:pPr>
            <a:r>
              <a:rPr lang="fr-FR" dirty="0"/>
              <a:t>Spécialité : IR</a:t>
            </a:r>
          </a:p>
          <a:p>
            <a:pPr>
              <a:lnSpc>
                <a:spcPct val="150000"/>
              </a:lnSpc>
            </a:pPr>
            <a:r>
              <a:rPr lang="fr-FR" dirty="0"/>
              <a:t>N° du projet : CSG3</a:t>
            </a:r>
          </a:p>
          <a:p>
            <a:pPr>
              <a:lnSpc>
                <a:spcPct val="150000"/>
              </a:lnSpc>
            </a:pPr>
            <a:r>
              <a:rPr lang="fr-FR" dirty="0"/>
              <a:t>Professeur responsable : Mr BARREAU Pascal </a:t>
            </a:r>
          </a:p>
          <a:p>
            <a:pPr>
              <a:lnSpc>
                <a:spcPct val="150000"/>
              </a:lnSpc>
            </a:pPr>
            <a:r>
              <a:rPr lang="fr-FR" dirty="0"/>
              <a:t>Session : 2020</a:t>
            </a:r>
          </a:p>
          <a:p>
            <a:pPr>
              <a:lnSpc>
                <a:spcPct val="150000"/>
              </a:lnSpc>
            </a:pPr>
            <a:r>
              <a:rPr lang="fr-FR" dirty="0"/>
              <a:t>Client : EDF</a:t>
            </a:r>
          </a:p>
        </p:txBody>
      </p:sp>
    </p:spTree>
    <p:extLst>
      <p:ext uri="{BB962C8B-B14F-4D97-AF65-F5344CB8AC3E}">
        <p14:creationId xmlns:p14="http://schemas.microsoft.com/office/powerpoint/2010/main" val="10359087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5E982C-3E0D-4F26-AD7A-508FF392B2E5}"/>
              </a:ext>
            </a:extLst>
          </p:cNvPr>
          <p:cNvSpPr>
            <a:spLocks noGrp="1"/>
          </p:cNvSpPr>
          <p:nvPr>
            <p:ph type="title"/>
          </p:nvPr>
        </p:nvSpPr>
        <p:spPr>
          <a:xfrm>
            <a:off x="473242" y="1058779"/>
            <a:ext cx="9404723" cy="1400530"/>
          </a:xfrm>
        </p:spPr>
        <p:txBody>
          <a:bodyPr/>
          <a:lstStyle/>
          <a:p>
            <a:r>
              <a:rPr lang="fr-FR" b="1" i="1" u="sng" dirty="0"/>
              <a:t>Remerciement </a:t>
            </a:r>
          </a:p>
        </p:txBody>
      </p:sp>
      <p:sp>
        <p:nvSpPr>
          <p:cNvPr id="3" name="ZoneTexte 2">
            <a:extLst>
              <a:ext uri="{FF2B5EF4-FFF2-40B4-BE49-F238E27FC236}">
                <a16:creationId xmlns:a16="http://schemas.microsoft.com/office/drawing/2014/main" id="{1F3B7D9D-83C0-40E7-83A1-D38D62CFDC20}"/>
              </a:ext>
            </a:extLst>
          </p:cNvPr>
          <p:cNvSpPr txBox="1"/>
          <p:nvPr/>
        </p:nvSpPr>
        <p:spPr>
          <a:xfrm>
            <a:off x="836213" y="3105833"/>
            <a:ext cx="9294376" cy="1015663"/>
          </a:xfrm>
          <a:prstGeom prst="rect">
            <a:avLst/>
          </a:prstGeom>
          <a:noFill/>
        </p:spPr>
        <p:txBody>
          <a:bodyPr wrap="square" rtlCol="0">
            <a:spAutoFit/>
          </a:bodyPr>
          <a:lstStyle/>
          <a:p>
            <a:r>
              <a:rPr lang="fr-FR" sz="2000" b="1" i="1" u="sng" dirty="0"/>
              <a:t>Je tiens à remercier mes professeurs, Mr BARREAU ainsi que Mr MONTEIL, qui ont su nous accompagnés dans nos projets, malgré les </a:t>
            </a:r>
            <a:r>
              <a:rPr lang="fr-FR" sz="2000" b="1" i="1" u="sng"/>
              <a:t>complications occasionnés </a:t>
            </a:r>
            <a:r>
              <a:rPr lang="fr-FR" sz="2000" b="1" i="1" u="sng" dirty="0"/>
              <a:t>par les grèves et la crise sanitaire.</a:t>
            </a:r>
          </a:p>
        </p:txBody>
      </p:sp>
    </p:spTree>
    <p:extLst>
      <p:ext uri="{BB962C8B-B14F-4D97-AF65-F5344CB8AC3E}">
        <p14:creationId xmlns:p14="http://schemas.microsoft.com/office/powerpoint/2010/main" val="3056411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D6ED2C-93D3-413F-AB53-28F5708EB062}"/>
              </a:ext>
            </a:extLst>
          </p:cNvPr>
          <p:cNvSpPr>
            <a:spLocks noGrp="1"/>
          </p:cNvSpPr>
          <p:nvPr>
            <p:ph type="title"/>
          </p:nvPr>
        </p:nvSpPr>
        <p:spPr/>
        <p:txBody>
          <a:bodyPr/>
          <a:lstStyle/>
          <a:p>
            <a:r>
              <a:rPr lang="fr-FR" b="1" i="1" u="sng" dirty="0">
                <a:solidFill>
                  <a:srgbClr val="92D050"/>
                </a:solidFill>
              </a:rPr>
              <a:t>1° Présentation du projet</a:t>
            </a:r>
            <a:br>
              <a:rPr lang="fr-FR" dirty="0"/>
            </a:br>
            <a:endParaRPr lang="fr-FR" dirty="0"/>
          </a:p>
        </p:txBody>
      </p:sp>
      <p:pic>
        <p:nvPicPr>
          <p:cNvPr id="1026" name="Picture 2" descr="Risques naturels majeurs : urgence déclarée outre-mer - Rapport">
            <a:extLst>
              <a:ext uri="{FF2B5EF4-FFF2-40B4-BE49-F238E27FC236}">
                <a16:creationId xmlns:a16="http://schemas.microsoft.com/office/drawing/2014/main" id="{FBEEE893-3DDE-47E5-BDBF-5776BCAAF8E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0567" y="1282616"/>
            <a:ext cx="4802567" cy="5005889"/>
          </a:xfrm>
          <a:prstGeom prst="rect">
            <a:avLst/>
          </a:prstGeom>
          <a:noFill/>
          <a:extLst>
            <a:ext uri="{909E8E84-426E-40DD-AFC4-6F175D3DCCD1}">
              <a14:hiddenFill xmlns:a14="http://schemas.microsoft.com/office/drawing/2010/main">
                <a:solidFill>
                  <a:srgbClr val="FFFFFF"/>
                </a:solidFill>
              </a14:hiddenFill>
            </a:ext>
          </a:extLst>
        </p:spPr>
      </p:pic>
      <p:sp>
        <p:nvSpPr>
          <p:cNvPr id="3" name="ZoneTexte 2">
            <a:extLst>
              <a:ext uri="{FF2B5EF4-FFF2-40B4-BE49-F238E27FC236}">
                <a16:creationId xmlns:a16="http://schemas.microsoft.com/office/drawing/2014/main" id="{D66F6CDB-BD70-4BB9-B434-16304A8AAE93}"/>
              </a:ext>
            </a:extLst>
          </p:cNvPr>
          <p:cNvSpPr txBox="1"/>
          <p:nvPr/>
        </p:nvSpPr>
        <p:spPr>
          <a:xfrm>
            <a:off x="5033134" y="1282616"/>
            <a:ext cx="6216316" cy="5355312"/>
          </a:xfrm>
          <a:prstGeom prst="rect">
            <a:avLst/>
          </a:prstGeom>
          <a:noFill/>
        </p:spPr>
        <p:txBody>
          <a:bodyPr wrap="square" rtlCol="0">
            <a:spAutoFit/>
          </a:bodyPr>
          <a:lstStyle/>
          <a:p>
            <a:pPr lvl="0"/>
            <a:r>
              <a:rPr lang="fr-FR" b="1" i="1" u="sng" dirty="0"/>
              <a:t>1° Présentation du projet</a:t>
            </a:r>
            <a:endParaRPr lang="fr-FR" dirty="0"/>
          </a:p>
          <a:p>
            <a:pPr lvl="0"/>
            <a:r>
              <a:rPr lang="fr-FR" dirty="0"/>
              <a:t>Aux Antilles, la population est dense mais nos bâtiments sont vulnérables aux séismes. Pour réduire les risques, il y aura une mise aux normes des bâtiments voir des mesures de reconstructions. Mais tout cela prendra du temps. Donc il est important d'envisager d'autres approches pour réduire les risques liés aux séismes.</a:t>
            </a:r>
          </a:p>
          <a:p>
            <a:pPr lvl="0"/>
            <a:r>
              <a:rPr lang="fr-FR" dirty="0"/>
              <a:t>EDF a déjà un système d'alerte semi-automatique ou un humain déclenche les alarmes pour l'évacuations des bâtiments.</a:t>
            </a:r>
          </a:p>
          <a:p>
            <a:pPr lvl="0"/>
            <a:r>
              <a:rPr lang="fr-FR" dirty="0"/>
              <a:t>Le projet serai d'automatisé, se système pour que dès lors d'un séisme, les alarmes se déclenche automatiquement pour assurer la protection des biens et des personnes.</a:t>
            </a:r>
          </a:p>
          <a:p>
            <a:pPr lvl="0"/>
            <a:r>
              <a:rPr lang="fr-FR" dirty="0"/>
              <a:t>Par exemple remporté ultérieurement une intervention sur les moteurs produisant l’électricité, ainsi que de mettre son personnel à l’abri.</a:t>
            </a:r>
          </a:p>
          <a:p>
            <a:endParaRPr lang="fr-FR" dirty="0"/>
          </a:p>
        </p:txBody>
      </p:sp>
    </p:spTree>
    <p:extLst>
      <p:ext uri="{BB962C8B-B14F-4D97-AF65-F5344CB8AC3E}">
        <p14:creationId xmlns:p14="http://schemas.microsoft.com/office/powerpoint/2010/main" val="1856322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7A313B70-CCF5-4039-81A2-6BD9A371DCAA}"/>
              </a:ext>
            </a:extLst>
          </p:cNvPr>
          <p:cNvSpPr>
            <a:spLocks noGrp="1"/>
          </p:cNvSpPr>
          <p:nvPr>
            <p:ph idx="1"/>
          </p:nvPr>
        </p:nvSpPr>
        <p:spPr>
          <a:xfrm>
            <a:off x="336884" y="3742754"/>
            <a:ext cx="11149263" cy="2862304"/>
          </a:xfrm>
        </p:spPr>
        <p:txBody>
          <a:bodyPr/>
          <a:lstStyle/>
          <a:p>
            <a:pPr marL="0" indent="0">
              <a:buNone/>
            </a:pPr>
            <a:r>
              <a:rPr lang="fr-FR" dirty="0"/>
              <a:t>Les deux cartes ,nous montrent les zones de sismicité en France et aux Antilles Guyanes.</a:t>
            </a:r>
          </a:p>
          <a:p>
            <a:pPr marL="0" indent="0">
              <a:buNone/>
            </a:pPr>
            <a:r>
              <a:rPr lang="fr-FR" dirty="0"/>
              <a:t>Et nous pouvons voir qu’aux Antilles les zones de sismicité sont élevés.</a:t>
            </a:r>
          </a:p>
          <a:p>
            <a:pPr marL="0" indent="0">
              <a:buNone/>
            </a:pPr>
            <a:r>
              <a:rPr lang="fr-FR" dirty="0"/>
              <a:t>Plus précisément La Guadeloupe et Martinique ont  un niveau de risque fort( Niveau 5),le niveau le plus élevé.</a:t>
            </a:r>
          </a:p>
        </p:txBody>
      </p:sp>
      <p:pic>
        <p:nvPicPr>
          <p:cNvPr id="4" name="Image 3">
            <a:extLst>
              <a:ext uri="{FF2B5EF4-FFF2-40B4-BE49-F238E27FC236}">
                <a16:creationId xmlns:a16="http://schemas.microsoft.com/office/drawing/2014/main" id="{B169A651-101C-4E54-ACD6-B6BB1F651936}"/>
              </a:ext>
            </a:extLst>
          </p:cNvPr>
          <p:cNvPicPr>
            <a:picLocks noChangeAspect="1"/>
          </p:cNvPicPr>
          <p:nvPr/>
        </p:nvPicPr>
        <p:blipFill>
          <a:blip r:embed="rId2"/>
          <a:stretch>
            <a:fillRect/>
          </a:stretch>
        </p:blipFill>
        <p:spPr>
          <a:xfrm>
            <a:off x="165103" y="691941"/>
            <a:ext cx="6712278" cy="3017782"/>
          </a:xfrm>
          <a:prstGeom prst="rect">
            <a:avLst/>
          </a:prstGeom>
        </p:spPr>
      </p:pic>
      <p:pic>
        <p:nvPicPr>
          <p:cNvPr id="1026" name="Picture 2" descr="Zone sismique : la nouvelle carte des zones sismiques en France ...">
            <a:extLst>
              <a:ext uri="{FF2B5EF4-FFF2-40B4-BE49-F238E27FC236}">
                <a16:creationId xmlns:a16="http://schemas.microsoft.com/office/drawing/2014/main" id="{AC5B57A7-103E-4081-B1F8-99FF58E881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5381" y="658910"/>
            <a:ext cx="3608754" cy="3083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4168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C5F488E-BC1C-4479-9755-F43AD42B8133}"/>
              </a:ext>
            </a:extLst>
          </p:cNvPr>
          <p:cNvSpPr>
            <a:spLocks noGrp="1"/>
          </p:cNvSpPr>
          <p:nvPr>
            <p:ph type="title"/>
          </p:nvPr>
        </p:nvSpPr>
        <p:spPr>
          <a:xfrm>
            <a:off x="646111" y="452718"/>
            <a:ext cx="9404723" cy="902840"/>
          </a:xfrm>
        </p:spPr>
        <p:txBody>
          <a:bodyPr/>
          <a:lstStyle/>
          <a:p>
            <a:r>
              <a:rPr lang="fr-FR" b="1" i="1" u="sng" dirty="0"/>
              <a:t>Répartition des taches</a:t>
            </a:r>
          </a:p>
        </p:txBody>
      </p:sp>
      <p:sp>
        <p:nvSpPr>
          <p:cNvPr id="3" name="Espace réservé du contenu 2">
            <a:extLst>
              <a:ext uri="{FF2B5EF4-FFF2-40B4-BE49-F238E27FC236}">
                <a16:creationId xmlns:a16="http://schemas.microsoft.com/office/drawing/2014/main" id="{0DFEC790-A01E-4AA1-9087-4635EF393E81}"/>
              </a:ext>
            </a:extLst>
          </p:cNvPr>
          <p:cNvSpPr>
            <a:spLocks noGrp="1"/>
          </p:cNvSpPr>
          <p:nvPr>
            <p:ph idx="1"/>
          </p:nvPr>
        </p:nvSpPr>
        <p:spPr>
          <a:xfrm>
            <a:off x="0" y="1796716"/>
            <a:ext cx="8946541" cy="2735650"/>
          </a:xfrm>
        </p:spPr>
        <p:txBody>
          <a:bodyPr/>
          <a:lstStyle/>
          <a:p>
            <a:pPr marL="457200" lvl="1" indent="0">
              <a:buNone/>
            </a:pPr>
            <a:r>
              <a:rPr lang="fr-FR" b="1" i="1" u="sng" dirty="0"/>
              <a:t>Etudiant 1:</a:t>
            </a:r>
          </a:p>
          <a:p>
            <a:pPr lvl="1"/>
            <a:r>
              <a:rPr lang="fr-FR" altLang="en-US" i="1" dirty="0"/>
              <a:t>Déclencher les organes de signalisations sur chacun des nœuds du réseau de capteur</a:t>
            </a:r>
          </a:p>
          <a:p>
            <a:pPr lvl="1"/>
            <a:r>
              <a:rPr lang="fr-FR" altLang="en-US" i="1" dirty="0"/>
              <a:t>IHM Supervision permettant le contrôle unitaire des nœuds sismiques.</a:t>
            </a:r>
          </a:p>
          <a:p>
            <a:pPr lvl="1"/>
            <a:r>
              <a:rPr lang="fr-FR" altLang="en-US" i="1" dirty="0"/>
              <a:t>Récupération des valeurs clefs de Etudiant 2 et les </a:t>
            </a:r>
            <a:r>
              <a:rPr lang="fr-FR" altLang="en-US" i="1" dirty="0" err="1"/>
              <a:t>inscrires</a:t>
            </a:r>
            <a:r>
              <a:rPr lang="fr-FR" altLang="en-US" i="1" dirty="0"/>
              <a:t> dans Bdd1 et Bdd2</a:t>
            </a:r>
          </a:p>
          <a:p>
            <a:pPr lvl="1"/>
            <a:r>
              <a:rPr lang="fr-FR" altLang="en-US" i="1" dirty="0"/>
              <a:t>Visualisation graphique des valeurs (Web/Qt)</a:t>
            </a:r>
          </a:p>
          <a:p>
            <a:endParaRPr lang="fr-FR" dirty="0"/>
          </a:p>
        </p:txBody>
      </p:sp>
    </p:spTree>
    <p:extLst>
      <p:ext uri="{BB962C8B-B14F-4D97-AF65-F5344CB8AC3E}">
        <p14:creationId xmlns:p14="http://schemas.microsoft.com/office/powerpoint/2010/main" val="1590379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06D8043B-E0AC-439A-841D-725CEECB93C1}"/>
              </a:ext>
            </a:extLst>
          </p:cNvPr>
          <p:cNvSpPr>
            <a:spLocks noGrp="1"/>
          </p:cNvSpPr>
          <p:nvPr>
            <p:ph idx="1"/>
          </p:nvPr>
        </p:nvSpPr>
        <p:spPr>
          <a:xfrm>
            <a:off x="662154" y="609130"/>
            <a:ext cx="8946541" cy="2719607"/>
          </a:xfrm>
        </p:spPr>
        <p:txBody>
          <a:bodyPr/>
          <a:lstStyle/>
          <a:p>
            <a:r>
              <a:rPr lang="fr-FR" b="1" i="1" dirty="0"/>
              <a:t>Etudiant 2:</a:t>
            </a:r>
          </a:p>
          <a:p>
            <a:pPr lvl="1"/>
            <a:r>
              <a:rPr lang="fr-FR" altLang="en-US" b="1" i="1" dirty="0"/>
              <a:t>Récupérer les valeurs du/des capteurs sismiques.(Un accéléromètre  ADXL345) </a:t>
            </a:r>
          </a:p>
          <a:p>
            <a:pPr lvl="1"/>
            <a:r>
              <a:rPr lang="fr-FR" altLang="en-US" b="1" i="1" dirty="0"/>
              <a:t>S’assurer de la bonne détection d’une onde P.</a:t>
            </a:r>
          </a:p>
          <a:p>
            <a:pPr lvl="1"/>
            <a:r>
              <a:rPr lang="fr-FR" altLang="en-US" b="1" i="1" dirty="0"/>
              <a:t>Émettre les valeurs clefs à mémoriser.</a:t>
            </a:r>
          </a:p>
          <a:p>
            <a:pPr marL="0" indent="0">
              <a:buNone/>
            </a:pPr>
            <a:endParaRPr lang="fr-FR" dirty="0"/>
          </a:p>
        </p:txBody>
      </p:sp>
      <p:sp>
        <p:nvSpPr>
          <p:cNvPr id="5" name="Espace réservé du contenu 2">
            <a:extLst>
              <a:ext uri="{FF2B5EF4-FFF2-40B4-BE49-F238E27FC236}">
                <a16:creationId xmlns:a16="http://schemas.microsoft.com/office/drawing/2014/main" id="{D6FBBCD9-5815-4823-8B17-10238CD7CF0A}"/>
              </a:ext>
            </a:extLst>
          </p:cNvPr>
          <p:cNvSpPr txBox="1">
            <a:spLocks/>
          </p:cNvSpPr>
          <p:nvPr/>
        </p:nvSpPr>
        <p:spPr>
          <a:xfrm>
            <a:off x="662154" y="3215971"/>
            <a:ext cx="8946541" cy="271960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fr-FR" b="1" i="1" dirty="0"/>
              <a:t>Etudiant 3:</a:t>
            </a:r>
          </a:p>
          <a:p>
            <a:pPr lvl="1"/>
            <a:r>
              <a:rPr lang="fr-FR" altLang="en-US" b="1" i="1" dirty="0"/>
              <a:t>IHM Supervision permettant la simulation séisme.</a:t>
            </a:r>
          </a:p>
          <a:p>
            <a:pPr lvl="1"/>
            <a:r>
              <a:rPr lang="fr-FR" altLang="en-US" b="1" i="1" dirty="0"/>
              <a:t>Séquenceur séisme.</a:t>
            </a:r>
          </a:p>
          <a:p>
            <a:pPr lvl="1"/>
            <a:r>
              <a:rPr lang="fr-FR" altLang="en-US" b="1" i="1" dirty="0"/>
              <a:t>Sauvegarde des cas de déclenchement des organes de signalisation.</a:t>
            </a:r>
            <a:endParaRPr lang="fr-FR" b="1" i="1" dirty="0"/>
          </a:p>
        </p:txBody>
      </p:sp>
    </p:spTree>
    <p:extLst>
      <p:ext uri="{BB962C8B-B14F-4D97-AF65-F5344CB8AC3E}">
        <p14:creationId xmlns:p14="http://schemas.microsoft.com/office/powerpoint/2010/main" val="17737080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5FC9D7-4A5F-4133-B0C2-A3DB8DD83B96}"/>
              </a:ext>
            </a:extLst>
          </p:cNvPr>
          <p:cNvSpPr>
            <a:spLocks noGrp="1"/>
          </p:cNvSpPr>
          <p:nvPr>
            <p:ph type="title"/>
          </p:nvPr>
        </p:nvSpPr>
        <p:spPr>
          <a:xfrm>
            <a:off x="646111" y="452718"/>
            <a:ext cx="9404723" cy="846693"/>
          </a:xfrm>
        </p:spPr>
        <p:txBody>
          <a:bodyPr/>
          <a:lstStyle/>
          <a:p>
            <a:r>
              <a:rPr lang="fr-FR" b="1" i="1" u="sng" dirty="0"/>
              <a:t>Planification Gantt</a:t>
            </a:r>
          </a:p>
        </p:txBody>
      </p:sp>
      <p:sp>
        <p:nvSpPr>
          <p:cNvPr id="3" name="Espace réservé du contenu 2">
            <a:extLst>
              <a:ext uri="{FF2B5EF4-FFF2-40B4-BE49-F238E27FC236}">
                <a16:creationId xmlns:a16="http://schemas.microsoft.com/office/drawing/2014/main" id="{9CA8118B-7B3F-49A8-A051-B535359DFB56}"/>
              </a:ext>
            </a:extLst>
          </p:cNvPr>
          <p:cNvSpPr>
            <a:spLocks noGrp="1"/>
          </p:cNvSpPr>
          <p:nvPr>
            <p:ph idx="1"/>
          </p:nvPr>
        </p:nvSpPr>
        <p:spPr>
          <a:xfrm>
            <a:off x="718302" y="1583688"/>
            <a:ext cx="8946541" cy="1315924"/>
          </a:xfrm>
        </p:spPr>
        <p:txBody>
          <a:bodyPr>
            <a:normAutofit fontScale="92500" lnSpcReduction="20000"/>
          </a:bodyPr>
          <a:lstStyle/>
          <a:p>
            <a:r>
              <a:rPr lang="fr-FR" b="1" i="1" u="sng" dirty="0"/>
              <a:t>Planning :</a:t>
            </a:r>
          </a:p>
          <a:p>
            <a:r>
              <a:rPr lang="fr-FR" altLang="en-US" b="1" dirty="0"/>
              <a:t>Début: 10/02/2020  Fin: 06/06/2020</a:t>
            </a:r>
          </a:p>
          <a:p>
            <a:r>
              <a:rPr lang="fr-FR" altLang="en-US" b="1" dirty="0"/>
              <a:t>Le planning a été bouleverser  par des grèves ainsi que la crise sanitaire.</a:t>
            </a:r>
            <a:endParaRPr lang="fr-FR" b="1" dirty="0"/>
          </a:p>
        </p:txBody>
      </p:sp>
      <p:pic>
        <p:nvPicPr>
          <p:cNvPr id="4" name="Image 3">
            <a:extLst>
              <a:ext uri="{FF2B5EF4-FFF2-40B4-BE49-F238E27FC236}">
                <a16:creationId xmlns:a16="http://schemas.microsoft.com/office/drawing/2014/main" id="{F411191F-65FB-483B-8225-87818DAC4023}"/>
              </a:ext>
            </a:extLst>
          </p:cNvPr>
          <p:cNvPicPr>
            <a:picLocks noChangeAspect="1"/>
          </p:cNvPicPr>
          <p:nvPr/>
        </p:nvPicPr>
        <p:blipFill>
          <a:blip r:embed="rId2"/>
          <a:stretch>
            <a:fillRect/>
          </a:stretch>
        </p:blipFill>
        <p:spPr>
          <a:xfrm>
            <a:off x="469231" y="2972841"/>
            <a:ext cx="11253537" cy="3152032"/>
          </a:xfrm>
          <a:prstGeom prst="rect">
            <a:avLst/>
          </a:prstGeom>
        </p:spPr>
      </p:pic>
    </p:spTree>
    <p:extLst>
      <p:ext uri="{BB962C8B-B14F-4D97-AF65-F5344CB8AC3E}">
        <p14:creationId xmlns:p14="http://schemas.microsoft.com/office/powerpoint/2010/main" val="1968182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F91F10-B59D-4262-B57C-9E1FD62B3D99}"/>
              </a:ext>
            </a:extLst>
          </p:cNvPr>
          <p:cNvSpPr>
            <a:spLocks noGrp="1"/>
          </p:cNvSpPr>
          <p:nvPr>
            <p:ph type="title"/>
          </p:nvPr>
        </p:nvSpPr>
        <p:spPr/>
        <p:txBody>
          <a:bodyPr/>
          <a:lstStyle/>
          <a:p>
            <a:r>
              <a:rPr lang="fr-FR" b="1" i="1" u="sng" dirty="0">
                <a:solidFill>
                  <a:srgbClr val="92D050"/>
                </a:solidFill>
              </a:rPr>
              <a:t>2°Cahier des charges et explication  du besoin</a:t>
            </a:r>
            <a:br>
              <a:rPr lang="fr-FR" b="1" i="1" u="sng" dirty="0"/>
            </a:br>
            <a:endParaRPr lang="fr-FR" dirty="0"/>
          </a:p>
        </p:txBody>
      </p:sp>
      <p:pic>
        <p:nvPicPr>
          <p:cNvPr id="4" name="Image 3">
            <a:extLst>
              <a:ext uri="{FF2B5EF4-FFF2-40B4-BE49-F238E27FC236}">
                <a16:creationId xmlns:a16="http://schemas.microsoft.com/office/drawing/2014/main" id="{0BCF6A75-003C-4713-B510-B364776732E4}"/>
              </a:ext>
            </a:extLst>
          </p:cNvPr>
          <p:cNvPicPr>
            <a:picLocks noChangeAspect="1"/>
          </p:cNvPicPr>
          <p:nvPr/>
        </p:nvPicPr>
        <p:blipFill>
          <a:blip r:embed="rId2"/>
          <a:stretch>
            <a:fillRect/>
          </a:stretch>
        </p:blipFill>
        <p:spPr>
          <a:xfrm>
            <a:off x="286882" y="1853247"/>
            <a:ext cx="6882968" cy="2459514"/>
          </a:xfrm>
          <a:prstGeom prst="rect">
            <a:avLst/>
          </a:prstGeom>
        </p:spPr>
      </p:pic>
      <p:sp>
        <p:nvSpPr>
          <p:cNvPr id="5" name="ZoneTexte 4">
            <a:extLst>
              <a:ext uri="{FF2B5EF4-FFF2-40B4-BE49-F238E27FC236}">
                <a16:creationId xmlns:a16="http://schemas.microsoft.com/office/drawing/2014/main" id="{8BA20290-AD9D-46F4-9D84-FDD50A942EE6}"/>
              </a:ext>
            </a:extLst>
          </p:cNvPr>
          <p:cNvSpPr txBox="1"/>
          <p:nvPr/>
        </p:nvSpPr>
        <p:spPr>
          <a:xfrm>
            <a:off x="7169850" y="1741614"/>
            <a:ext cx="4227493" cy="3693319"/>
          </a:xfrm>
          <a:prstGeom prst="rect">
            <a:avLst/>
          </a:prstGeom>
          <a:noFill/>
        </p:spPr>
        <p:txBody>
          <a:bodyPr wrap="square" rtlCol="0">
            <a:spAutoFit/>
          </a:bodyPr>
          <a:lstStyle/>
          <a:p>
            <a:r>
              <a:rPr lang="fr-FR" b="1" i="1" u="sng" dirty="0"/>
              <a:t>Le système à réaliser et à déployer devra :</a:t>
            </a:r>
          </a:p>
          <a:p>
            <a:pPr lvl="0"/>
            <a:r>
              <a:rPr lang="fr-FR" b="1" i="1" dirty="0">
                <a:solidFill>
                  <a:srgbClr val="FFC000"/>
                </a:solidFill>
              </a:rPr>
              <a:t>- détecter un séisme imminent afin d’avertir l’ensemble du site,</a:t>
            </a:r>
          </a:p>
          <a:p>
            <a:pPr lvl="0"/>
            <a:r>
              <a:rPr lang="fr-FR" b="1" i="1" dirty="0">
                <a:solidFill>
                  <a:schemeClr val="accent1">
                    <a:lumMod val="40000"/>
                    <a:lumOff val="60000"/>
                  </a:schemeClr>
                </a:solidFill>
              </a:rPr>
              <a:t>- Permettre par simulation de lancer des exercices de procédures d’évacuations,</a:t>
            </a:r>
          </a:p>
          <a:p>
            <a:pPr lvl="0"/>
            <a:r>
              <a:rPr lang="fr-FR" b="1" i="1" dirty="0">
                <a:solidFill>
                  <a:schemeClr val="accent6">
                    <a:lumMod val="40000"/>
                    <a:lumOff val="60000"/>
                  </a:schemeClr>
                </a:solidFill>
              </a:rPr>
              <a:t>- permettre à tous de visualiser les dernières secousses enregistrées,</a:t>
            </a:r>
          </a:p>
          <a:p>
            <a:pPr lvl="0"/>
            <a:r>
              <a:rPr lang="fr-FR" b="1" i="1" dirty="0">
                <a:solidFill>
                  <a:schemeClr val="tx1">
                    <a:lumMod val="95000"/>
                  </a:schemeClr>
                </a:solidFill>
              </a:rPr>
              <a:t>- Archiver les données (ondes/simulation) ayant déclenchées une alarme.</a:t>
            </a:r>
          </a:p>
          <a:p>
            <a:endParaRPr lang="fr-FR" dirty="0"/>
          </a:p>
        </p:txBody>
      </p:sp>
    </p:spTree>
    <p:extLst>
      <p:ext uri="{BB962C8B-B14F-4D97-AF65-F5344CB8AC3E}">
        <p14:creationId xmlns:p14="http://schemas.microsoft.com/office/powerpoint/2010/main" val="22727916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8CAB59B7-B589-44ED-AEC7-BBC8A626F4D5}"/>
              </a:ext>
            </a:extLst>
          </p:cNvPr>
          <p:cNvSpPr>
            <a:spLocks noGrp="1"/>
          </p:cNvSpPr>
          <p:nvPr>
            <p:ph idx="1"/>
          </p:nvPr>
        </p:nvSpPr>
        <p:spPr>
          <a:xfrm>
            <a:off x="505326" y="1331495"/>
            <a:ext cx="11686674" cy="6777789"/>
          </a:xfrm>
        </p:spPr>
        <p:txBody>
          <a:bodyPr>
            <a:normAutofit/>
          </a:bodyPr>
          <a:lstStyle/>
          <a:p>
            <a:pPr marL="0" indent="0">
              <a:buNone/>
            </a:pPr>
            <a:r>
              <a:rPr lang="fr-FR" b="1" i="1" u="sng" dirty="0"/>
              <a:t>Résumé du projet :</a:t>
            </a:r>
          </a:p>
          <a:p>
            <a:r>
              <a:rPr lang="fr-FR" b="1" i="1" u="sng" dirty="0"/>
              <a:t>Ma partie est de faire une IHM de supervision permettent une simulation de séisme, de faire une base de donnée avec les bases existantes de séisme comme USGS (US Geological Survey) et avec les valeurs de l'onde P que E2 va me donné ,de pouvoir archivées dans cette base les cas de détection de séisme sur notre site.</a:t>
            </a:r>
            <a:r>
              <a:rPr lang="fr-FR" dirty="0"/>
              <a:t> </a:t>
            </a:r>
          </a:p>
          <a:p>
            <a:r>
              <a:rPr lang="fr-FR" dirty="0"/>
              <a:t>On se basera sur l’onde P qui est la première onde ressenti et L’onde S qui est l’onde responsable des forts mouvements du sol</a:t>
            </a:r>
          </a:p>
          <a:p>
            <a:r>
              <a:rPr lang="fr-FR" dirty="0"/>
              <a:t>Dès la détection de l’onde P dans les points A,B,C qui sont énergiquement autonomes</a:t>
            </a:r>
          </a:p>
          <a:p>
            <a:r>
              <a:rPr lang="fr-FR" dirty="0"/>
              <a:t>Les organes de signalisations s’activeront </a:t>
            </a:r>
          </a:p>
          <a:p>
            <a:r>
              <a:rPr lang="fr-FR" dirty="0"/>
              <a:t>C’est information sont transférer par le réseau LORA et mémorisé dans la base de donnée des ESP32 qui seront clonée sur la base de donné de l’entreprise .</a:t>
            </a:r>
          </a:p>
          <a:p>
            <a:endParaRPr lang="fr-FR" dirty="0"/>
          </a:p>
        </p:txBody>
      </p:sp>
    </p:spTree>
    <p:extLst>
      <p:ext uri="{BB962C8B-B14F-4D97-AF65-F5344CB8AC3E}">
        <p14:creationId xmlns:p14="http://schemas.microsoft.com/office/powerpoint/2010/main" val="15855078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1826</TotalTime>
  <Words>1454</Words>
  <Application>Microsoft Office PowerPoint</Application>
  <PresentationFormat>Grand écran</PresentationFormat>
  <Paragraphs>99</Paragraphs>
  <Slides>26</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26</vt:i4>
      </vt:variant>
    </vt:vector>
  </HeadingPairs>
  <TitlesOfParts>
    <vt:vector size="30" baseType="lpstr">
      <vt:lpstr>Arial</vt:lpstr>
      <vt:lpstr>Century Gothic</vt:lpstr>
      <vt:lpstr>Wingdings 3</vt:lpstr>
      <vt:lpstr>Ion</vt:lpstr>
      <vt:lpstr>Système Alerte Précoce </vt:lpstr>
      <vt:lpstr>SOMMAIRE :</vt:lpstr>
      <vt:lpstr>1° Présentation du projet </vt:lpstr>
      <vt:lpstr>Présentation PowerPoint</vt:lpstr>
      <vt:lpstr>Répartition des taches</vt:lpstr>
      <vt:lpstr>Présentation PowerPoint</vt:lpstr>
      <vt:lpstr>Planification Gantt</vt:lpstr>
      <vt:lpstr>2°Cahier des charges et explication  du besoin </vt:lpstr>
      <vt:lpstr>Présentation PowerPoint</vt:lpstr>
      <vt:lpstr>3° Présentation UML </vt:lpstr>
      <vt:lpstr>Diagramme de cas d’utilisation</vt:lpstr>
      <vt:lpstr>Diagramme de cas d’utilisation</vt:lpstr>
      <vt:lpstr>Diagramme de déploiement </vt:lpstr>
      <vt:lpstr>4° Recherche ,réalisation et outils utilisés </vt:lpstr>
      <vt:lpstr>Présentation PowerPoint</vt:lpstr>
      <vt:lpstr>Logiciel : Wampserver</vt:lpstr>
      <vt:lpstr>Présentation PowerPoint</vt:lpstr>
      <vt:lpstr>Présentation PowerPoint</vt:lpstr>
      <vt:lpstr>Présentation PowerPoint</vt:lpstr>
      <vt:lpstr>2)IHM De simulation de séisme</vt:lpstr>
      <vt:lpstr>3)Sauvegarde des données de L’ESP32 sur DB</vt:lpstr>
      <vt:lpstr>4)Séquenceur de séisme</vt:lpstr>
      <vt:lpstr>Présentation PowerPoint</vt:lpstr>
      <vt:lpstr>Présentation PowerPoint</vt:lpstr>
      <vt:lpstr>Annexe </vt:lpstr>
      <vt:lpstr>Remerciement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Système Alerte Précoce</dc:title>
  <dc:creator>Jerry Schenin-King</dc:creator>
  <cp:lastModifiedBy>Jerry Schenin-King</cp:lastModifiedBy>
  <cp:revision>72</cp:revision>
  <dcterms:created xsi:type="dcterms:W3CDTF">2020-03-29T16:22:06Z</dcterms:created>
  <dcterms:modified xsi:type="dcterms:W3CDTF">2020-06-07T01:06:06Z</dcterms:modified>
</cp:coreProperties>
</file>

<file path=docProps/thumbnail.jpeg>
</file>